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1" r:id="rId12"/>
    <p:sldId id="2572" r:id="rId13"/>
    <p:sldId id="2573" r:id="rId14"/>
    <p:sldId id="2574" r:id="rId15"/>
    <p:sldId id="2575" r:id="rId16"/>
    <p:sldId id="2576" r:id="rId17"/>
    <p:sldId id="2577" r:id="rId18"/>
    <p:sldId id="2578" r:id="rId19"/>
    <p:sldId id="2579" r:id="rId20"/>
    <p:sldId id="2580" r:id="rId21"/>
    <p:sldId id="2581" r:id="rId22"/>
    <p:sldId id="2582" r:id="rId23"/>
    <p:sldId id="2583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yecto de Seguridad Informática para una Academia Digital" id="{7BE33286-1DB2-415B-87E8-23EC6DED00D8}">
          <p14:sldIdLst>
            <p14:sldId id="2561"/>
            <p14:sldId id="2562"/>
          </p14:sldIdLst>
        </p14:section>
        <p14:section name="Introducción a la seguridad informática" id="{59BC4D30-93C3-4ED3-800D-81904A56E064}">
          <p14:sldIdLst>
            <p14:sldId id="2563"/>
            <p14:sldId id="2564"/>
            <p14:sldId id="2565"/>
            <p14:sldId id="2566"/>
          </p14:sldIdLst>
        </p14:section>
        <p14:section name="Análisis de riesgos y evaluación de la seguridad actual" id="{2772FE7B-E5EA-4230-9CD7-AB6411196F92}">
          <p14:sldIdLst>
            <p14:sldId id="2567"/>
            <p14:sldId id="2568"/>
            <p14:sldId id="2569"/>
            <p14:sldId id="2570"/>
          </p14:sldIdLst>
        </p14:section>
        <p14:section name="Estrategias y medidas de seguridad propuestas" id="{0B707416-9EE6-4937-8AB7-CC039F307E80}">
          <p14:sldIdLst>
            <p14:sldId id="2571"/>
            <p14:sldId id="2572"/>
            <p14:sldId id="2573"/>
            <p14:sldId id="2574"/>
          </p14:sldIdLst>
        </p14:section>
        <p14:section name="Capacitación y concienciación en seguridad informática" id="{32903B75-F3BE-46AC-98C7-0221BC1011AC}">
          <p14:sldIdLst>
            <p14:sldId id="2575"/>
            <p14:sldId id="2576"/>
            <p14:sldId id="2577"/>
            <p14:sldId id="2578"/>
          </p14:sldIdLst>
        </p14:section>
        <p14:section name="Monitoreo y mantenimiento continuo" id="{90E30C08-6707-4328-B6D2-16FC597FAF27}">
          <p14:sldIdLst>
            <p14:sldId id="2579"/>
            <p14:sldId id="2580"/>
            <p14:sldId id="2581"/>
            <p14:sldId id="2582"/>
          </p14:sldIdLst>
        </p14:section>
        <p14:section name="Conclusión" id="{11126DEB-21A8-488A-85D9-A2B25F1B6656}">
          <p14:sldIdLst>
            <p14:sldId id="258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4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41999D-580A-4C70-887A-43139597C31B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CC37FD95-7C1A-477D-A50B-9D957032CA8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/>
            <a:t>Ataques de Malware</a:t>
          </a:r>
        </a:p>
      </dgm:t>
    </dgm:pt>
    <dgm:pt modelId="{65734E14-4951-408C-A2F1-E4F42A418DAA}" type="parTrans" cxnId="{F020E07B-2A5D-4253-B20C-7CFBBF32C381}">
      <dgm:prSet/>
      <dgm:spPr/>
      <dgm:t>
        <a:bodyPr/>
        <a:lstStyle/>
        <a:p>
          <a:endParaRPr lang="es-ES"/>
        </a:p>
      </dgm:t>
    </dgm:pt>
    <dgm:pt modelId="{43FDAD5D-8A4C-468B-9119-BC5E4BD8267E}" type="sibTrans" cxnId="{F020E07B-2A5D-4253-B20C-7CFBBF32C381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s-ES"/>
        </a:p>
      </dgm:t>
    </dgm:pt>
    <dgm:pt modelId="{7962AC34-3C8E-478B-992E-782EF3873DE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Los ataques de malware son una de las principales amenazas que pueden comprometer la seguridad de las academias digitales. Es crucial implementar software de seguridad para proteger los sistemas.</a:t>
          </a:r>
        </a:p>
      </dgm:t>
    </dgm:pt>
    <dgm:pt modelId="{CC61740C-E3EA-4047-90AB-6DC0715733B9}" type="parTrans" cxnId="{AD2C8D6E-C839-48B8-940B-56F1A6D98145}">
      <dgm:prSet/>
      <dgm:spPr/>
      <dgm:t>
        <a:bodyPr/>
        <a:lstStyle/>
        <a:p>
          <a:endParaRPr lang="es-ES"/>
        </a:p>
      </dgm:t>
    </dgm:pt>
    <dgm:pt modelId="{5D7E0333-A01D-424D-ADAD-C0EBFB9D1F11}" type="sibTrans" cxnId="{AD2C8D6E-C839-48B8-940B-56F1A6D98145}">
      <dgm:prSet/>
      <dgm:spPr/>
      <dgm:t>
        <a:bodyPr/>
        <a:lstStyle/>
        <a:p>
          <a:endParaRPr lang="es-ES"/>
        </a:p>
      </dgm:t>
    </dgm:pt>
    <dgm:pt modelId="{9F0CAD13-FE17-4615-9F00-A10AC45845A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/>
            <a:t>Phishing</a:t>
          </a:r>
        </a:p>
      </dgm:t>
    </dgm:pt>
    <dgm:pt modelId="{0CD069BF-A40E-43FE-9213-22AB5FD6EFD1}" type="parTrans" cxnId="{44CFF105-FAC8-45BD-8CE8-E28B80173299}">
      <dgm:prSet/>
      <dgm:spPr/>
      <dgm:t>
        <a:bodyPr/>
        <a:lstStyle/>
        <a:p>
          <a:endParaRPr lang="es-ES"/>
        </a:p>
      </dgm:t>
    </dgm:pt>
    <dgm:pt modelId="{2ADE85B6-008E-468D-A99C-FB0D166C3CF9}" type="sibTrans" cxnId="{44CFF105-FAC8-45BD-8CE8-E28B80173299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s-ES"/>
        </a:p>
      </dgm:t>
    </dgm:pt>
    <dgm:pt modelId="{512D83A1-A159-4754-A33B-DBAC2D3591E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El phishing es un tipo de ataque que busca engañar a los usuarios para que revelen información confidencial. Capacitar a los usuarios es esencial para prevenir estos incidentes.</a:t>
          </a:r>
        </a:p>
      </dgm:t>
    </dgm:pt>
    <dgm:pt modelId="{68E585DC-60DF-490B-B50D-9F5C36474898}" type="parTrans" cxnId="{1750D04B-FF54-4567-94EF-7167B5507A75}">
      <dgm:prSet/>
      <dgm:spPr/>
      <dgm:t>
        <a:bodyPr/>
        <a:lstStyle/>
        <a:p>
          <a:endParaRPr lang="es-ES"/>
        </a:p>
      </dgm:t>
    </dgm:pt>
    <dgm:pt modelId="{872214BE-FF35-4055-940B-E98F294DC2DE}" type="sibTrans" cxnId="{1750D04B-FF54-4567-94EF-7167B5507A75}">
      <dgm:prSet/>
      <dgm:spPr/>
      <dgm:t>
        <a:bodyPr/>
        <a:lstStyle/>
        <a:p>
          <a:endParaRPr lang="es-ES"/>
        </a:p>
      </dgm:t>
    </dgm:pt>
    <dgm:pt modelId="{F8D354AE-CD45-4690-A68A-5A07F00DE3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/>
            <a:t>Violaciones de Datos</a:t>
          </a:r>
        </a:p>
      </dgm:t>
    </dgm:pt>
    <dgm:pt modelId="{76AE00E5-3CE2-48DD-B1B0-54E98E38D884}" type="parTrans" cxnId="{BA593416-B9BB-4FEA-B94B-75A2D6367AE3}">
      <dgm:prSet/>
      <dgm:spPr/>
      <dgm:t>
        <a:bodyPr/>
        <a:lstStyle/>
        <a:p>
          <a:endParaRPr lang="es-ES"/>
        </a:p>
      </dgm:t>
    </dgm:pt>
    <dgm:pt modelId="{793326BA-3444-494A-B41C-0E9C471E25C7}" type="sibTrans" cxnId="{BA593416-B9BB-4FEA-B94B-75A2D6367AE3}">
      <dgm:prSet/>
      <dgm:spPr/>
      <dgm:t>
        <a:bodyPr/>
        <a:lstStyle/>
        <a:p>
          <a:endParaRPr lang="es-ES"/>
        </a:p>
      </dgm:t>
    </dgm:pt>
    <dgm:pt modelId="{4D30AA77-D82F-4931-B2CB-DEA1A3338F43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Las violaciones de datos pueden tener consecuencias graves para las academias digitales. Es fundamental realizar auditorías de seguridad para identificar y remediar vulnerabilidades.</a:t>
          </a:r>
        </a:p>
      </dgm:t>
    </dgm:pt>
    <dgm:pt modelId="{AF97DD58-F4A2-4FA5-996C-0C561CA8E986}" type="parTrans" cxnId="{FD28D960-C050-4523-80BB-76FC6882FF15}">
      <dgm:prSet/>
      <dgm:spPr/>
      <dgm:t>
        <a:bodyPr/>
        <a:lstStyle/>
        <a:p>
          <a:endParaRPr lang="es-ES"/>
        </a:p>
      </dgm:t>
    </dgm:pt>
    <dgm:pt modelId="{E398D042-4204-4AFC-A49C-52707D3FE091}" type="sibTrans" cxnId="{FD28D960-C050-4523-80BB-76FC6882FF15}">
      <dgm:prSet/>
      <dgm:spPr/>
      <dgm:t>
        <a:bodyPr/>
        <a:lstStyle/>
        <a:p>
          <a:endParaRPr lang="es-ES"/>
        </a:p>
      </dgm:t>
    </dgm:pt>
    <dgm:pt modelId="{44EF353A-78B2-4321-A848-1BD305BE802F}" type="pres">
      <dgm:prSet presAssocID="{4E41999D-580A-4C70-887A-43139597C31B}" presName="Root" presStyleCnt="0">
        <dgm:presLayoutVars>
          <dgm:dir/>
          <dgm:resizeHandles val="exact"/>
        </dgm:presLayoutVars>
      </dgm:prSet>
      <dgm:spPr/>
    </dgm:pt>
    <dgm:pt modelId="{0DD62CE4-2252-4755-9B1A-A4313969CCF5}" type="pres">
      <dgm:prSet presAssocID="{CC37FD95-7C1A-477D-A50B-9D957032CA8F}" presName="Composite" presStyleCnt="0"/>
      <dgm:spPr/>
    </dgm:pt>
    <dgm:pt modelId="{001BC892-5278-4304-8DF3-257F73C2BFDE}" type="pres">
      <dgm:prSet presAssocID="{CC37FD95-7C1A-477D-A50B-9D957032CA8F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6" r="5815" b="1"/>
          <a:stretch/>
        </a:blipFill>
      </dgm:spPr>
      <dgm:extLst>
        <a:ext uri="{E40237B7-FDA0-4F09-8148-C483321AD2D9}">
          <dgm14:cNvPr xmlns:dgm14="http://schemas.microsoft.com/office/drawing/2010/diagram" id="0" name="" descr="Fondo de fondo 3d de seguridad personal de personas cibernéticas"/>
        </a:ext>
      </dgm:extLst>
    </dgm:pt>
    <dgm:pt modelId="{C6715CC4-A0C6-4997-9C5A-F9F219125AD3}" type="pres">
      <dgm:prSet presAssocID="{CC37FD95-7C1A-477D-A50B-9D957032CA8F}" presName="Subtitle" presStyleLbl="revTx" presStyleIdx="0" presStyleCnt="6">
        <dgm:presLayoutVars>
          <dgm:chMax val="0"/>
          <dgm:bulletEnabled/>
        </dgm:presLayoutVars>
      </dgm:prSet>
      <dgm:spPr/>
    </dgm:pt>
    <dgm:pt modelId="{0C33C179-198E-4728-BBA0-B70982D14DF9}" type="pres">
      <dgm:prSet presAssocID="{CC37FD95-7C1A-477D-A50B-9D957032CA8F}" presName="Description" presStyleLbl="revTx" presStyleIdx="1" presStyleCnt="6">
        <dgm:presLayoutVars>
          <dgm:bulletEnabled/>
        </dgm:presLayoutVars>
      </dgm:prSet>
      <dgm:spPr/>
    </dgm:pt>
    <dgm:pt modelId="{3E8CB449-1EFF-40E1-A199-E008DAFAA7C1}" type="pres">
      <dgm:prSet presAssocID="{43FDAD5D-8A4C-468B-9119-BC5E4BD8267E}" presName="sibTrans" presStyleLbl="sibTrans2D1" presStyleIdx="0" presStyleCnt="0"/>
      <dgm:spPr/>
    </dgm:pt>
    <dgm:pt modelId="{FC7BA3F1-37CE-4578-B2EB-808CEF434819}" type="pres">
      <dgm:prSet presAssocID="{9F0CAD13-FE17-4615-9F00-A10AC45845AB}" presName="Composite" presStyleCnt="0"/>
      <dgm:spPr/>
    </dgm:pt>
    <dgm:pt modelId="{A77DDF10-2367-4327-9109-5C4F09148CD0}" type="pres">
      <dgm:prSet presAssocID="{9F0CAD13-FE17-4615-9F00-A10AC45845AB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8" r="21242" b="1"/>
          <a:stretch/>
        </a:blipFill>
      </dgm:spPr>
      <dgm:extLst>
        <a:ext uri="{E40237B7-FDA0-4F09-8148-C483321AD2D9}">
          <dgm14:cNvPr xmlns:dgm14="http://schemas.microsoft.com/office/drawing/2010/diagram" id="0" name="" descr="Concepto de correo electrónico seguro en fondo digital"/>
        </a:ext>
      </dgm:extLst>
    </dgm:pt>
    <dgm:pt modelId="{50F679D9-CC3F-4A4B-A97F-A17AE8E6B58E}" type="pres">
      <dgm:prSet presAssocID="{9F0CAD13-FE17-4615-9F00-A10AC45845AB}" presName="Subtitle" presStyleLbl="revTx" presStyleIdx="2" presStyleCnt="6">
        <dgm:presLayoutVars>
          <dgm:chMax val="0"/>
          <dgm:bulletEnabled/>
        </dgm:presLayoutVars>
      </dgm:prSet>
      <dgm:spPr/>
    </dgm:pt>
    <dgm:pt modelId="{B770D0EA-7AB0-43E3-A29A-1AD21C66675A}" type="pres">
      <dgm:prSet presAssocID="{9F0CAD13-FE17-4615-9F00-A10AC45845AB}" presName="Description" presStyleLbl="revTx" presStyleIdx="3" presStyleCnt="6">
        <dgm:presLayoutVars>
          <dgm:bulletEnabled/>
        </dgm:presLayoutVars>
      </dgm:prSet>
      <dgm:spPr/>
    </dgm:pt>
    <dgm:pt modelId="{392C7B47-F107-4589-9690-77833AE42343}" type="pres">
      <dgm:prSet presAssocID="{2ADE85B6-008E-468D-A99C-FB0D166C3CF9}" presName="sibTrans" presStyleLbl="sibTrans2D1" presStyleIdx="0" presStyleCnt="0"/>
      <dgm:spPr/>
    </dgm:pt>
    <dgm:pt modelId="{0D424858-4760-4179-81ED-2611F9FCFA8F}" type="pres">
      <dgm:prSet presAssocID="{F8D354AE-CD45-4690-A68A-5A07F00DE354}" presName="Composite" presStyleCnt="0"/>
      <dgm:spPr/>
    </dgm:pt>
    <dgm:pt modelId="{1D9773AE-DAC7-44A0-870F-A1360F308C2C}" type="pres">
      <dgm:prSet presAssocID="{F8D354AE-CD45-4690-A68A-5A07F00DE354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r="1" b="1"/>
          <a:stretch/>
        </a:blipFill>
      </dgm:spPr>
      <dgm:extLst>
        <a:ext uri="{E40237B7-FDA0-4F09-8148-C483321AD2D9}">
          <dgm14:cNvPr xmlns:dgm14="http://schemas.microsoft.com/office/drawing/2010/diagram" id="0" name="" descr="Concepto digital de inteligencia artificial con forma de cerebro"/>
        </a:ext>
      </dgm:extLst>
    </dgm:pt>
    <dgm:pt modelId="{BC0BA4F9-7DA7-443F-A87F-00DD7CC49519}" type="pres">
      <dgm:prSet presAssocID="{F8D354AE-CD45-4690-A68A-5A07F00DE354}" presName="Subtitle" presStyleLbl="revTx" presStyleIdx="4" presStyleCnt="6">
        <dgm:presLayoutVars>
          <dgm:chMax val="0"/>
          <dgm:bulletEnabled/>
        </dgm:presLayoutVars>
      </dgm:prSet>
      <dgm:spPr/>
    </dgm:pt>
    <dgm:pt modelId="{AE7F3FBC-8737-46C0-8467-2A7B81D6E727}" type="pres">
      <dgm:prSet presAssocID="{F8D354AE-CD45-4690-A68A-5A07F00DE354}" presName="Description" presStyleLbl="revTx" presStyleIdx="5" presStyleCnt="6">
        <dgm:presLayoutVars>
          <dgm:bulletEnabled/>
        </dgm:presLayoutVars>
      </dgm:prSet>
      <dgm:spPr/>
    </dgm:pt>
  </dgm:ptLst>
  <dgm:cxnLst>
    <dgm:cxn modelId="{44CFF105-FAC8-45BD-8CE8-E28B80173299}" srcId="{4E41999D-580A-4C70-887A-43139597C31B}" destId="{9F0CAD13-FE17-4615-9F00-A10AC45845AB}" srcOrd="1" destOrd="0" parTransId="{0CD069BF-A40E-43FE-9213-22AB5FD6EFD1}" sibTransId="{2ADE85B6-008E-468D-A99C-FB0D166C3CF9}"/>
    <dgm:cxn modelId="{BA593416-B9BB-4FEA-B94B-75A2D6367AE3}" srcId="{4E41999D-580A-4C70-887A-43139597C31B}" destId="{F8D354AE-CD45-4690-A68A-5A07F00DE354}" srcOrd="2" destOrd="0" parTransId="{76AE00E5-3CE2-48DD-B1B0-54E98E38D884}" sibTransId="{793326BA-3444-494A-B41C-0E9C471E25C7}"/>
    <dgm:cxn modelId="{FD28D960-C050-4523-80BB-76FC6882FF15}" srcId="{F8D354AE-CD45-4690-A68A-5A07F00DE354}" destId="{4D30AA77-D82F-4931-B2CB-DEA1A3338F43}" srcOrd="0" destOrd="0" parTransId="{AF97DD58-F4A2-4FA5-996C-0C561CA8E986}" sibTransId="{E398D042-4204-4AFC-A49C-52707D3FE091}"/>
    <dgm:cxn modelId="{4B417D66-B96F-4BC9-B7F8-30F27BBB4803}" type="presOf" srcId="{9F0CAD13-FE17-4615-9F00-A10AC45845AB}" destId="{50F679D9-CC3F-4A4B-A97F-A17AE8E6B58E}" srcOrd="0" destOrd="0" presId="urn:microsoft.com/office/officeart/2024/3/layout/verticalVisualTextBlock1"/>
    <dgm:cxn modelId="{1750D04B-FF54-4567-94EF-7167B5507A75}" srcId="{9F0CAD13-FE17-4615-9F00-A10AC45845AB}" destId="{512D83A1-A159-4754-A33B-DBAC2D3591EB}" srcOrd="0" destOrd="0" parTransId="{68E585DC-60DF-490B-B50D-9F5C36474898}" sibTransId="{872214BE-FF35-4055-940B-E98F294DC2DE}"/>
    <dgm:cxn modelId="{AD2C8D6E-C839-48B8-940B-56F1A6D98145}" srcId="{CC37FD95-7C1A-477D-A50B-9D957032CA8F}" destId="{7962AC34-3C8E-478B-992E-782EF3873DE2}" srcOrd="0" destOrd="0" parTransId="{CC61740C-E3EA-4047-90AB-6DC0715733B9}" sibTransId="{5D7E0333-A01D-424D-ADAD-C0EBFB9D1F11}"/>
    <dgm:cxn modelId="{2B049E74-0FAB-46E5-BC6F-CB53EF1E6AAC}" type="presOf" srcId="{512D83A1-A159-4754-A33B-DBAC2D3591EB}" destId="{B770D0EA-7AB0-43E3-A29A-1AD21C66675A}" srcOrd="0" destOrd="0" presId="urn:microsoft.com/office/officeart/2024/3/layout/verticalVisualTextBlock1"/>
    <dgm:cxn modelId="{F020E07B-2A5D-4253-B20C-7CFBBF32C381}" srcId="{4E41999D-580A-4C70-887A-43139597C31B}" destId="{CC37FD95-7C1A-477D-A50B-9D957032CA8F}" srcOrd="0" destOrd="0" parTransId="{65734E14-4951-408C-A2F1-E4F42A418DAA}" sibTransId="{43FDAD5D-8A4C-468B-9119-BC5E4BD8267E}"/>
    <dgm:cxn modelId="{E662617D-8F14-473E-8703-B7C934F7E2AC}" type="presOf" srcId="{F8D354AE-CD45-4690-A68A-5A07F00DE354}" destId="{BC0BA4F9-7DA7-443F-A87F-00DD7CC49519}" srcOrd="0" destOrd="0" presId="urn:microsoft.com/office/officeart/2024/3/layout/verticalVisualTextBlock1"/>
    <dgm:cxn modelId="{84125D87-14CF-42C4-9A51-9476A6F4B05B}" type="presOf" srcId="{4D30AA77-D82F-4931-B2CB-DEA1A3338F43}" destId="{AE7F3FBC-8737-46C0-8467-2A7B81D6E727}" srcOrd="0" destOrd="0" presId="urn:microsoft.com/office/officeart/2024/3/layout/verticalVisualTextBlock1"/>
    <dgm:cxn modelId="{E2D922A9-3529-4385-A2BD-EEF654CF184E}" type="presOf" srcId="{7962AC34-3C8E-478B-992E-782EF3873DE2}" destId="{0C33C179-198E-4728-BBA0-B70982D14DF9}" srcOrd="0" destOrd="0" presId="urn:microsoft.com/office/officeart/2024/3/layout/verticalVisualTextBlock1"/>
    <dgm:cxn modelId="{AF4629AB-FEA2-4709-94EB-0D5A07EDABCA}" type="presOf" srcId="{CC37FD95-7C1A-477D-A50B-9D957032CA8F}" destId="{C6715CC4-A0C6-4997-9C5A-F9F219125AD3}" srcOrd="0" destOrd="0" presId="urn:microsoft.com/office/officeart/2024/3/layout/verticalVisualTextBlock1"/>
    <dgm:cxn modelId="{718845D2-C156-4943-9099-EF87A26D6663}" type="presOf" srcId="{2ADE85B6-008E-468D-A99C-FB0D166C3CF9}" destId="{392C7B47-F107-4589-9690-77833AE42343}" srcOrd="0" destOrd="0" presId="urn:microsoft.com/office/officeart/2024/3/layout/verticalVisualTextBlock1"/>
    <dgm:cxn modelId="{6952E3D7-5C59-46E1-98CE-DE5A4A602953}" type="presOf" srcId="{4E41999D-580A-4C70-887A-43139597C31B}" destId="{44EF353A-78B2-4321-A848-1BD305BE802F}" srcOrd="0" destOrd="0" presId="urn:microsoft.com/office/officeart/2024/3/layout/verticalVisualTextBlock1"/>
    <dgm:cxn modelId="{03F71FE8-B056-46CE-91F4-C1B30795C0E8}" type="presOf" srcId="{43FDAD5D-8A4C-468B-9119-BC5E4BD8267E}" destId="{3E8CB449-1EFF-40E1-A199-E008DAFAA7C1}" srcOrd="0" destOrd="0" presId="urn:microsoft.com/office/officeart/2024/3/layout/verticalVisualTextBlock1"/>
    <dgm:cxn modelId="{AC3C1145-8F2E-41CB-ACEE-A550A2A79285}" type="presParOf" srcId="{44EF353A-78B2-4321-A848-1BD305BE802F}" destId="{0DD62CE4-2252-4755-9B1A-A4313969CCF5}" srcOrd="0" destOrd="0" presId="urn:microsoft.com/office/officeart/2024/3/layout/verticalVisualTextBlock1"/>
    <dgm:cxn modelId="{9CE59E7E-E9BF-43C3-B0EE-97991256D8AF}" type="presParOf" srcId="{0DD62CE4-2252-4755-9B1A-A4313969CCF5}" destId="{001BC892-5278-4304-8DF3-257F73C2BFDE}" srcOrd="0" destOrd="0" presId="urn:microsoft.com/office/officeart/2024/3/layout/verticalVisualTextBlock1"/>
    <dgm:cxn modelId="{8B87FFCA-BEC8-46BA-AB61-8172DF5CB4CD}" type="presParOf" srcId="{0DD62CE4-2252-4755-9B1A-A4313969CCF5}" destId="{C6715CC4-A0C6-4997-9C5A-F9F219125AD3}" srcOrd="1" destOrd="0" presId="urn:microsoft.com/office/officeart/2024/3/layout/verticalVisualTextBlock1"/>
    <dgm:cxn modelId="{A1F40180-EDA4-4E59-972E-7E68141C0840}" type="presParOf" srcId="{0DD62CE4-2252-4755-9B1A-A4313969CCF5}" destId="{0C33C179-198E-4728-BBA0-B70982D14DF9}" srcOrd="2" destOrd="0" presId="urn:microsoft.com/office/officeart/2024/3/layout/verticalVisualTextBlock1"/>
    <dgm:cxn modelId="{A480B3EE-CCDA-4A1E-A712-4B8E959A3D4F}" type="presParOf" srcId="{44EF353A-78B2-4321-A848-1BD305BE802F}" destId="{3E8CB449-1EFF-40E1-A199-E008DAFAA7C1}" srcOrd="1" destOrd="0" presId="urn:microsoft.com/office/officeart/2024/3/layout/verticalVisualTextBlock1"/>
    <dgm:cxn modelId="{ADFEE35E-D57C-4D89-9484-B2282468234A}" type="presParOf" srcId="{44EF353A-78B2-4321-A848-1BD305BE802F}" destId="{FC7BA3F1-37CE-4578-B2EB-808CEF434819}" srcOrd="2" destOrd="0" presId="urn:microsoft.com/office/officeart/2024/3/layout/verticalVisualTextBlock1"/>
    <dgm:cxn modelId="{EA75BE18-717B-4507-8E87-2412DD224632}" type="presParOf" srcId="{FC7BA3F1-37CE-4578-B2EB-808CEF434819}" destId="{A77DDF10-2367-4327-9109-5C4F09148CD0}" srcOrd="0" destOrd="0" presId="urn:microsoft.com/office/officeart/2024/3/layout/verticalVisualTextBlock1"/>
    <dgm:cxn modelId="{A8EFD7DB-4C8A-44B6-9383-9ECB4734036D}" type="presParOf" srcId="{FC7BA3F1-37CE-4578-B2EB-808CEF434819}" destId="{50F679D9-CC3F-4A4B-A97F-A17AE8E6B58E}" srcOrd="1" destOrd="0" presId="urn:microsoft.com/office/officeart/2024/3/layout/verticalVisualTextBlock1"/>
    <dgm:cxn modelId="{F262966F-D3F5-4394-8A94-A89266606D44}" type="presParOf" srcId="{FC7BA3F1-37CE-4578-B2EB-808CEF434819}" destId="{B770D0EA-7AB0-43E3-A29A-1AD21C66675A}" srcOrd="2" destOrd="0" presId="urn:microsoft.com/office/officeart/2024/3/layout/verticalVisualTextBlock1"/>
    <dgm:cxn modelId="{3684A5C6-8106-4C97-B11B-1AC838CFFBEF}" type="presParOf" srcId="{44EF353A-78B2-4321-A848-1BD305BE802F}" destId="{392C7B47-F107-4589-9690-77833AE42343}" srcOrd="3" destOrd="0" presId="urn:microsoft.com/office/officeart/2024/3/layout/verticalVisualTextBlock1"/>
    <dgm:cxn modelId="{17F0EF58-3B83-4273-BEA8-DB9674EB9155}" type="presParOf" srcId="{44EF353A-78B2-4321-A848-1BD305BE802F}" destId="{0D424858-4760-4179-81ED-2611F9FCFA8F}" srcOrd="4" destOrd="0" presId="urn:microsoft.com/office/officeart/2024/3/layout/verticalVisualTextBlock1"/>
    <dgm:cxn modelId="{4429A074-F8CE-4D11-84BB-DA826EFB9CDF}" type="presParOf" srcId="{0D424858-4760-4179-81ED-2611F9FCFA8F}" destId="{1D9773AE-DAC7-44A0-870F-A1360F308C2C}" srcOrd="0" destOrd="0" presId="urn:microsoft.com/office/officeart/2024/3/layout/verticalVisualTextBlock1"/>
    <dgm:cxn modelId="{0C169E4E-1809-41F1-AA8B-F9412581246B}" type="presParOf" srcId="{0D424858-4760-4179-81ED-2611F9FCFA8F}" destId="{BC0BA4F9-7DA7-443F-A87F-00DD7CC49519}" srcOrd="1" destOrd="0" presId="urn:microsoft.com/office/officeart/2024/3/layout/verticalVisualTextBlock1"/>
    <dgm:cxn modelId="{5C6ECE48-8584-4BD8-8BD2-366C3A372A9F}" type="presParOf" srcId="{0D424858-4760-4179-81ED-2611F9FCFA8F}" destId="{AE7F3FBC-8737-46C0-8467-2A7B81D6E727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ECD7B3-9FFC-4600-9050-290D02750C08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911FB01F-28FC-4A69-A74F-0BE49B0D8E9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/>
            <a:t>Evaluación de la Preparación</a:t>
          </a:r>
        </a:p>
      </dgm:t>
    </dgm:pt>
    <dgm:pt modelId="{3A19550F-8B30-4EDB-BA3A-F6997529BAEF}" type="parTrans" cxnId="{1C637E41-2D57-4091-83CE-0636EB28FFB9}">
      <dgm:prSet/>
      <dgm:spPr/>
      <dgm:t>
        <a:bodyPr/>
        <a:lstStyle/>
        <a:p>
          <a:endParaRPr lang="es-ES"/>
        </a:p>
      </dgm:t>
    </dgm:pt>
    <dgm:pt modelId="{2DED43CA-3227-4089-BC54-3D38A587B5E2}" type="sibTrans" cxnId="{1C637E41-2D57-4091-83CE-0636EB28FFB9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s-ES"/>
        </a:p>
      </dgm:t>
    </dgm:pt>
    <dgm:pt modelId="{F600552B-44D4-4CF2-8469-4A6A5B57964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Los simulacros permiten evaluar la preparación del personal ante posibles incidentes, asegurando que estén listos para actuar.</a:t>
          </a:r>
        </a:p>
      </dgm:t>
    </dgm:pt>
    <dgm:pt modelId="{39D7F557-5009-4A08-BBF4-AC3F01BC50FB}" type="parTrans" cxnId="{D29899B5-BD28-4C11-B35C-2330EC290E77}">
      <dgm:prSet/>
      <dgm:spPr/>
      <dgm:t>
        <a:bodyPr/>
        <a:lstStyle/>
        <a:p>
          <a:endParaRPr lang="es-ES"/>
        </a:p>
      </dgm:t>
    </dgm:pt>
    <dgm:pt modelId="{3444C859-5443-4EBE-B7B9-568962B66DD1}" type="sibTrans" cxnId="{D29899B5-BD28-4C11-B35C-2330EC290E77}">
      <dgm:prSet/>
      <dgm:spPr/>
      <dgm:t>
        <a:bodyPr/>
        <a:lstStyle/>
        <a:p>
          <a:endParaRPr lang="es-ES"/>
        </a:p>
      </dgm:t>
    </dgm:pt>
    <dgm:pt modelId="{F487CF2C-BEDD-4BFD-9804-9810D51A211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/>
            <a:t>Identificación de Áreas de Mejora</a:t>
          </a:r>
        </a:p>
      </dgm:t>
    </dgm:pt>
    <dgm:pt modelId="{5604F614-BB11-46D9-AC6A-39C90B57F5AB}" type="parTrans" cxnId="{8EF94EDC-B88B-4911-9B3C-7E01A7E6D3A6}">
      <dgm:prSet/>
      <dgm:spPr/>
      <dgm:t>
        <a:bodyPr/>
        <a:lstStyle/>
        <a:p>
          <a:endParaRPr lang="es-ES"/>
        </a:p>
      </dgm:t>
    </dgm:pt>
    <dgm:pt modelId="{D4A4290E-396C-4F9F-95B2-7D59117EA726}" type="sibTrans" cxnId="{8EF94EDC-B88B-4911-9B3C-7E01A7E6D3A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s-ES"/>
        </a:p>
      </dgm:t>
    </dgm:pt>
    <dgm:pt modelId="{2F3419E8-AA77-440E-AEED-F9E4F5C8310F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Estos ejercicios ayudan a identificar áreas de mejora en los procedimientos de respuesta y en el entrenamiento del personal.</a:t>
          </a:r>
        </a:p>
      </dgm:t>
    </dgm:pt>
    <dgm:pt modelId="{4884CC1F-F1C0-4481-A5DC-B280A6EDC979}" type="parTrans" cxnId="{CA331012-D298-4C09-8495-B44B15A8999C}">
      <dgm:prSet/>
      <dgm:spPr/>
      <dgm:t>
        <a:bodyPr/>
        <a:lstStyle/>
        <a:p>
          <a:endParaRPr lang="es-ES"/>
        </a:p>
      </dgm:t>
    </dgm:pt>
    <dgm:pt modelId="{0FA15725-99FD-48DD-BF22-0528F1FAE5B6}" type="sibTrans" cxnId="{CA331012-D298-4C09-8495-B44B15A8999C}">
      <dgm:prSet/>
      <dgm:spPr/>
      <dgm:t>
        <a:bodyPr/>
        <a:lstStyle/>
        <a:p>
          <a:endParaRPr lang="es-ES"/>
        </a:p>
      </dgm:t>
    </dgm:pt>
    <dgm:pt modelId="{0F20AAE0-61E7-4996-9386-8CB9C22C04E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/>
            <a:t>Fortalecimiento de la Capacidad</a:t>
          </a:r>
        </a:p>
      </dgm:t>
    </dgm:pt>
    <dgm:pt modelId="{6E36FB27-ED50-48D5-8E39-725313834405}" type="parTrans" cxnId="{B0094DCE-322D-4C69-8B41-AE46FFCBB6CC}">
      <dgm:prSet/>
      <dgm:spPr/>
      <dgm:t>
        <a:bodyPr/>
        <a:lstStyle/>
        <a:p>
          <a:endParaRPr lang="es-ES"/>
        </a:p>
      </dgm:t>
    </dgm:pt>
    <dgm:pt modelId="{30ECC259-0456-49CD-8DDD-CF46ACA0AABF}" type="sibTrans" cxnId="{B0094DCE-322D-4C69-8B41-AE46FFCBB6CC}">
      <dgm:prSet/>
      <dgm:spPr/>
      <dgm:t>
        <a:bodyPr/>
        <a:lstStyle/>
        <a:p>
          <a:endParaRPr lang="es-ES"/>
        </a:p>
      </dgm:t>
    </dgm:pt>
    <dgm:pt modelId="{695E7301-0453-4C53-977A-41D2A6F2B73E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La práctica constante fortalece la capacidad de respuesta de la academia, preparando al personal para manejar incidentes reales.</a:t>
          </a:r>
        </a:p>
      </dgm:t>
    </dgm:pt>
    <dgm:pt modelId="{A9344ADB-45EF-424F-9B32-F8167D94C561}" type="parTrans" cxnId="{362919F7-E190-4E68-9503-4974EBCC5852}">
      <dgm:prSet/>
      <dgm:spPr/>
      <dgm:t>
        <a:bodyPr/>
        <a:lstStyle/>
        <a:p>
          <a:endParaRPr lang="es-ES"/>
        </a:p>
      </dgm:t>
    </dgm:pt>
    <dgm:pt modelId="{FF27C361-64D4-41B6-BCE8-1E1AEC4AF433}" type="sibTrans" cxnId="{362919F7-E190-4E68-9503-4974EBCC5852}">
      <dgm:prSet/>
      <dgm:spPr/>
      <dgm:t>
        <a:bodyPr/>
        <a:lstStyle/>
        <a:p>
          <a:endParaRPr lang="es-ES"/>
        </a:p>
      </dgm:t>
    </dgm:pt>
    <dgm:pt modelId="{A416A4BE-0D07-43E1-B586-FE63CE4F1D9F}" type="pres">
      <dgm:prSet presAssocID="{E8ECD7B3-9FFC-4600-9050-290D02750C08}" presName="Root" presStyleCnt="0">
        <dgm:presLayoutVars>
          <dgm:dir/>
          <dgm:resizeHandles val="exact"/>
        </dgm:presLayoutVars>
      </dgm:prSet>
      <dgm:spPr/>
    </dgm:pt>
    <dgm:pt modelId="{78E335E7-D84B-4C20-AD17-E298D4B7D1BF}" type="pres">
      <dgm:prSet presAssocID="{911FB01F-28FC-4A69-A74F-0BE49B0D8E99}" presName="Composite" presStyleCnt="0"/>
      <dgm:spPr/>
    </dgm:pt>
    <dgm:pt modelId="{88F96CE4-23EC-4DA8-A81E-D743DA1A7BB4}" type="pres">
      <dgm:prSet presAssocID="{911FB01F-28FC-4A69-A74F-0BE49B0D8E99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7" r="13117" b="6"/>
          <a:stretch/>
        </a:blipFill>
      </dgm:spPr>
      <dgm:extLst>
        <a:ext uri="{E40237B7-FDA0-4F09-8148-C483321AD2D9}">
          <dgm14:cNvPr xmlns:dgm14="http://schemas.microsoft.com/office/drawing/2010/diagram" id="0" name="" descr="Ingenieros con tableta digital y planos en una fábrica"/>
        </a:ext>
      </dgm:extLst>
    </dgm:pt>
    <dgm:pt modelId="{2E61A0B5-D297-4790-85C4-71B861FF2B21}" type="pres">
      <dgm:prSet presAssocID="{911FB01F-28FC-4A69-A74F-0BE49B0D8E99}" presName="Subtitle" presStyleLbl="revTx" presStyleIdx="0" presStyleCnt="6">
        <dgm:presLayoutVars>
          <dgm:chMax val="0"/>
          <dgm:bulletEnabled/>
        </dgm:presLayoutVars>
      </dgm:prSet>
      <dgm:spPr/>
    </dgm:pt>
    <dgm:pt modelId="{30896686-7676-4506-88B2-00488E9C3DD6}" type="pres">
      <dgm:prSet presAssocID="{911FB01F-28FC-4A69-A74F-0BE49B0D8E99}" presName="Description" presStyleLbl="revTx" presStyleIdx="1" presStyleCnt="6">
        <dgm:presLayoutVars>
          <dgm:bulletEnabled/>
        </dgm:presLayoutVars>
      </dgm:prSet>
      <dgm:spPr/>
    </dgm:pt>
    <dgm:pt modelId="{210450D9-F0B1-4C8B-9892-215F7383EF61}" type="pres">
      <dgm:prSet presAssocID="{2DED43CA-3227-4089-BC54-3D38A587B5E2}" presName="sibTrans" presStyleLbl="sibTrans2D1" presStyleIdx="0" presStyleCnt="0"/>
      <dgm:spPr/>
    </dgm:pt>
    <dgm:pt modelId="{2B83BDA1-2A99-4E98-8D5B-D7067A3E03BB}" type="pres">
      <dgm:prSet presAssocID="{F487CF2C-BEDD-4BFD-9804-9810D51A211D}" presName="Composite" presStyleCnt="0"/>
      <dgm:spPr/>
    </dgm:pt>
    <dgm:pt modelId="{48A75E4F-E17B-445D-8D19-FD1B1ED29B03}" type="pres">
      <dgm:prSet presAssocID="{F487CF2C-BEDD-4BFD-9804-9810D51A211D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r="28780" b="-5"/>
          <a:stretch/>
        </a:blipFill>
      </dgm:spPr>
      <dgm:extLst>
        <a:ext uri="{E40237B7-FDA0-4F09-8148-C483321AD2D9}">
          <dgm14:cNvPr xmlns:dgm14="http://schemas.microsoft.com/office/drawing/2010/diagram" id="0" name="" descr="Foto del informe de progreso"/>
        </a:ext>
      </dgm:extLst>
    </dgm:pt>
    <dgm:pt modelId="{A28E81EA-9EB6-4BDC-B547-FD85C96E0C09}" type="pres">
      <dgm:prSet presAssocID="{F487CF2C-BEDD-4BFD-9804-9810D51A211D}" presName="Subtitle" presStyleLbl="revTx" presStyleIdx="2" presStyleCnt="6">
        <dgm:presLayoutVars>
          <dgm:chMax val="0"/>
          <dgm:bulletEnabled/>
        </dgm:presLayoutVars>
      </dgm:prSet>
      <dgm:spPr/>
    </dgm:pt>
    <dgm:pt modelId="{52408B8C-D3F8-4878-A3DB-ACD44BCC82AD}" type="pres">
      <dgm:prSet presAssocID="{F487CF2C-BEDD-4BFD-9804-9810D51A211D}" presName="Description" presStyleLbl="revTx" presStyleIdx="3" presStyleCnt="6">
        <dgm:presLayoutVars>
          <dgm:bulletEnabled/>
        </dgm:presLayoutVars>
      </dgm:prSet>
      <dgm:spPr/>
    </dgm:pt>
    <dgm:pt modelId="{894A942B-776C-4FC2-8444-69AC48290D6A}" type="pres">
      <dgm:prSet presAssocID="{D4A4290E-396C-4F9F-95B2-7D59117EA726}" presName="sibTrans" presStyleLbl="sibTrans2D1" presStyleIdx="0" presStyleCnt="0"/>
      <dgm:spPr/>
    </dgm:pt>
    <dgm:pt modelId="{E5CB3B3B-9A8B-47A5-95D4-84D4843BC765}" type="pres">
      <dgm:prSet presAssocID="{0F20AAE0-61E7-4996-9386-8CB9C22C04E4}" presName="Composite" presStyleCnt="0"/>
      <dgm:spPr/>
    </dgm:pt>
    <dgm:pt modelId="{BA594B23-FAAB-41EF-A5F4-9F50A635E568}" type="pres">
      <dgm:prSet presAssocID="{0F20AAE0-61E7-4996-9386-8CB9C22C04E4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9" r="11445" b="6"/>
          <a:stretch/>
        </a:blipFill>
      </dgm:spPr>
      <dgm:extLst>
        <a:ext uri="{E40237B7-FDA0-4F09-8148-C483321AD2D9}">
          <dgm14:cNvPr xmlns:dgm14="http://schemas.microsoft.com/office/drawing/2010/diagram" id="0" name="" descr="Uniformes, camisetas y cascos de fútbol americano en el estadio antes del entrenamiento"/>
        </a:ext>
      </dgm:extLst>
    </dgm:pt>
    <dgm:pt modelId="{15C7F6C2-5648-471A-88D5-6B7CE3A10CD7}" type="pres">
      <dgm:prSet presAssocID="{0F20AAE0-61E7-4996-9386-8CB9C22C04E4}" presName="Subtitle" presStyleLbl="revTx" presStyleIdx="4" presStyleCnt="6">
        <dgm:presLayoutVars>
          <dgm:chMax val="0"/>
          <dgm:bulletEnabled/>
        </dgm:presLayoutVars>
      </dgm:prSet>
      <dgm:spPr/>
    </dgm:pt>
    <dgm:pt modelId="{E950A07F-D895-4135-AF4C-028B316AF317}" type="pres">
      <dgm:prSet presAssocID="{0F20AAE0-61E7-4996-9386-8CB9C22C04E4}" presName="Description" presStyleLbl="revTx" presStyleIdx="5" presStyleCnt="6">
        <dgm:presLayoutVars>
          <dgm:bulletEnabled/>
        </dgm:presLayoutVars>
      </dgm:prSet>
      <dgm:spPr/>
    </dgm:pt>
  </dgm:ptLst>
  <dgm:cxnLst>
    <dgm:cxn modelId="{E43FC604-5C38-4F04-A20E-8C01F95A0870}" type="presOf" srcId="{D4A4290E-396C-4F9F-95B2-7D59117EA726}" destId="{894A942B-776C-4FC2-8444-69AC48290D6A}" srcOrd="0" destOrd="0" presId="urn:microsoft.com/office/officeart/2024/3/layout/verticalVisualTextBlock1"/>
    <dgm:cxn modelId="{79FCA305-829B-4347-AA5E-74FB4FCD032A}" type="presOf" srcId="{911FB01F-28FC-4A69-A74F-0BE49B0D8E99}" destId="{2E61A0B5-D297-4790-85C4-71B861FF2B21}" srcOrd="0" destOrd="0" presId="urn:microsoft.com/office/officeart/2024/3/layout/verticalVisualTextBlock1"/>
    <dgm:cxn modelId="{1D7C1408-A967-425F-8018-95A6597F215C}" type="presOf" srcId="{2DED43CA-3227-4089-BC54-3D38A587B5E2}" destId="{210450D9-F0B1-4C8B-9892-215F7383EF61}" srcOrd="0" destOrd="0" presId="urn:microsoft.com/office/officeart/2024/3/layout/verticalVisualTextBlock1"/>
    <dgm:cxn modelId="{B149E20E-964A-4FF4-A7A8-003855EF6123}" type="presOf" srcId="{F487CF2C-BEDD-4BFD-9804-9810D51A211D}" destId="{A28E81EA-9EB6-4BDC-B547-FD85C96E0C09}" srcOrd="0" destOrd="0" presId="urn:microsoft.com/office/officeart/2024/3/layout/verticalVisualTextBlock1"/>
    <dgm:cxn modelId="{CA331012-D298-4C09-8495-B44B15A8999C}" srcId="{F487CF2C-BEDD-4BFD-9804-9810D51A211D}" destId="{2F3419E8-AA77-440E-AEED-F9E4F5C8310F}" srcOrd="0" destOrd="0" parTransId="{4884CC1F-F1C0-4481-A5DC-B280A6EDC979}" sibTransId="{0FA15725-99FD-48DD-BF22-0528F1FAE5B6}"/>
    <dgm:cxn modelId="{56499B2C-67DA-4E62-B3A7-F7713CF31925}" type="presOf" srcId="{F600552B-44D4-4CF2-8469-4A6A5B579649}" destId="{30896686-7676-4506-88B2-00488E9C3DD6}" srcOrd="0" destOrd="0" presId="urn:microsoft.com/office/officeart/2024/3/layout/verticalVisualTextBlock1"/>
    <dgm:cxn modelId="{1C637E41-2D57-4091-83CE-0636EB28FFB9}" srcId="{E8ECD7B3-9FFC-4600-9050-290D02750C08}" destId="{911FB01F-28FC-4A69-A74F-0BE49B0D8E99}" srcOrd="0" destOrd="0" parTransId="{3A19550F-8B30-4EDB-BA3A-F6997529BAEF}" sibTransId="{2DED43CA-3227-4089-BC54-3D38A587B5E2}"/>
    <dgm:cxn modelId="{3EF4CE62-1D17-4ED5-973D-F4322B4AD70B}" type="presOf" srcId="{0F20AAE0-61E7-4996-9386-8CB9C22C04E4}" destId="{15C7F6C2-5648-471A-88D5-6B7CE3A10CD7}" srcOrd="0" destOrd="0" presId="urn:microsoft.com/office/officeart/2024/3/layout/verticalVisualTextBlock1"/>
    <dgm:cxn modelId="{9098686B-678C-42C3-AB8A-38DA43194ED5}" type="presOf" srcId="{E8ECD7B3-9FFC-4600-9050-290D02750C08}" destId="{A416A4BE-0D07-43E1-B586-FE63CE4F1D9F}" srcOrd="0" destOrd="0" presId="urn:microsoft.com/office/officeart/2024/3/layout/verticalVisualTextBlock1"/>
    <dgm:cxn modelId="{6ADDC487-078C-4731-9E91-58B2873B9D2A}" type="presOf" srcId="{695E7301-0453-4C53-977A-41D2A6F2B73E}" destId="{E950A07F-D895-4135-AF4C-028B316AF317}" srcOrd="0" destOrd="0" presId="urn:microsoft.com/office/officeart/2024/3/layout/verticalVisualTextBlock1"/>
    <dgm:cxn modelId="{D29899B5-BD28-4C11-B35C-2330EC290E77}" srcId="{911FB01F-28FC-4A69-A74F-0BE49B0D8E99}" destId="{F600552B-44D4-4CF2-8469-4A6A5B579649}" srcOrd="0" destOrd="0" parTransId="{39D7F557-5009-4A08-BBF4-AC3F01BC50FB}" sibTransId="{3444C859-5443-4EBE-B7B9-568962B66DD1}"/>
    <dgm:cxn modelId="{B0094DCE-322D-4C69-8B41-AE46FFCBB6CC}" srcId="{E8ECD7B3-9FFC-4600-9050-290D02750C08}" destId="{0F20AAE0-61E7-4996-9386-8CB9C22C04E4}" srcOrd="2" destOrd="0" parTransId="{6E36FB27-ED50-48D5-8E39-725313834405}" sibTransId="{30ECC259-0456-49CD-8DDD-CF46ACA0AABF}"/>
    <dgm:cxn modelId="{8EF94EDC-B88B-4911-9B3C-7E01A7E6D3A6}" srcId="{E8ECD7B3-9FFC-4600-9050-290D02750C08}" destId="{F487CF2C-BEDD-4BFD-9804-9810D51A211D}" srcOrd="1" destOrd="0" parTransId="{5604F614-BB11-46D9-AC6A-39C90B57F5AB}" sibTransId="{D4A4290E-396C-4F9F-95B2-7D59117EA726}"/>
    <dgm:cxn modelId="{7AAB55F0-FE73-4FDF-97ED-8836B3F46B61}" type="presOf" srcId="{2F3419E8-AA77-440E-AEED-F9E4F5C8310F}" destId="{52408B8C-D3F8-4878-A3DB-ACD44BCC82AD}" srcOrd="0" destOrd="0" presId="urn:microsoft.com/office/officeart/2024/3/layout/verticalVisualTextBlock1"/>
    <dgm:cxn modelId="{362919F7-E190-4E68-9503-4974EBCC5852}" srcId="{0F20AAE0-61E7-4996-9386-8CB9C22C04E4}" destId="{695E7301-0453-4C53-977A-41D2A6F2B73E}" srcOrd="0" destOrd="0" parTransId="{A9344ADB-45EF-424F-9B32-F8167D94C561}" sibTransId="{FF27C361-64D4-41B6-BCE8-1E1AEC4AF433}"/>
    <dgm:cxn modelId="{595397BC-CFD8-4B6B-9B8B-53BA052F7626}" type="presParOf" srcId="{A416A4BE-0D07-43E1-B586-FE63CE4F1D9F}" destId="{78E335E7-D84B-4C20-AD17-E298D4B7D1BF}" srcOrd="0" destOrd="0" presId="urn:microsoft.com/office/officeart/2024/3/layout/verticalVisualTextBlock1"/>
    <dgm:cxn modelId="{258C492B-B8BA-4D37-94A4-0A43BF807335}" type="presParOf" srcId="{78E335E7-D84B-4C20-AD17-E298D4B7D1BF}" destId="{88F96CE4-23EC-4DA8-A81E-D743DA1A7BB4}" srcOrd="0" destOrd="0" presId="urn:microsoft.com/office/officeart/2024/3/layout/verticalVisualTextBlock1"/>
    <dgm:cxn modelId="{3AE750D6-F756-405C-873F-11E0B7936711}" type="presParOf" srcId="{78E335E7-D84B-4C20-AD17-E298D4B7D1BF}" destId="{2E61A0B5-D297-4790-85C4-71B861FF2B21}" srcOrd="1" destOrd="0" presId="urn:microsoft.com/office/officeart/2024/3/layout/verticalVisualTextBlock1"/>
    <dgm:cxn modelId="{E1A663D9-8C04-41E2-B8E6-94965F5A322E}" type="presParOf" srcId="{78E335E7-D84B-4C20-AD17-E298D4B7D1BF}" destId="{30896686-7676-4506-88B2-00488E9C3DD6}" srcOrd="2" destOrd="0" presId="urn:microsoft.com/office/officeart/2024/3/layout/verticalVisualTextBlock1"/>
    <dgm:cxn modelId="{8947025A-18A2-41C8-B59F-4A2476AA2EFF}" type="presParOf" srcId="{A416A4BE-0D07-43E1-B586-FE63CE4F1D9F}" destId="{210450D9-F0B1-4C8B-9892-215F7383EF61}" srcOrd="1" destOrd="0" presId="urn:microsoft.com/office/officeart/2024/3/layout/verticalVisualTextBlock1"/>
    <dgm:cxn modelId="{03EDA645-A1E8-49E2-87EC-0B612827F9A8}" type="presParOf" srcId="{A416A4BE-0D07-43E1-B586-FE63CE4F1D9F}" destId="{2B83BDA1-2A99-4E98-8D5B-D7067A3E03BB}" srcOrd="2" destOrd="0" presId="urn:microsoft.com/office/officeart/2024/3/layout/verticalVisualTextBlock1"/>
    <dgm:cxn modelId="{6A21BC37-93BE-441E-9D6B-5EE3912C54CA}" type="presParOf" srcId="{2B83BDA1-2A99-4E98-8D5B-D7067A3E03BB}" destId="{48A75E4F-E17B-445D-8D19-FD1B1ED29B03}" srcOrd="0" destOrd="0" presId="urn:microsoft.com/office/officeart/2024/3/layout/verticalVisualTextBlock1"/>
    <dgm:cxn modelId="{34D65F84-0EB8-4492-A14A-AEDB014C217D}" type="presParOf" srcId="{2B83BDA1-2A99-4E98-8D5B-D7067A3E03BB}" destId="{A28E81EA-9EB6-4BDC-B547-FD85C96E0C09}" srcOrd="1" destOrd="0" presId="urn:microsoft.com/office/officeart/2024/3/layout/verticalVisualTextBlock1"/>
    <dgm:cxn modelId="{79469122-0446-4482-AB5D-7F67193AE173}" type="presParOf" srcId="{2B83BDA1-2A99-4E98-8D5B-D7067A3E03BB}" destId="{52408B8C-D3F8-4878-A3DB-ACD44BCC82AD}" srcOrd="2" destOrd="0" presId="urn:microsoft.com/office/officeart/2024/3/layout/verticalVisualTextBlock1"/>
    <dgm:cxn modelId="{9483781B-436D-4BD8-BECD-99A71FEE07CB}" type="presParOf" srcId="{A416A4BE-0D07-43E1-B586-FE63CE4F1D9F}" destId="{894A942B-776C-4FC2-8444-69AC48290D6A}" srcOrd="3" destOrd="0" presId="urn:microsoft.com/office/officeart/2024/3/layout/verticalVisualTextBlock1"/>
    <dgm:cxn modelId="{0591FEC1-CF09-494C-842C-81029A1597BD}" type="presParOf" srcId="{A416A4BE-0D07-43E1-B586-FE63CE4F1D9F}" destId="{E5CB3B3B-9A8B-47A5-95D4-84D4843BC765}" srcOrd="4" destOrd="0" presId="urn:microsoft.com/office/officeart/2024/3/layout/verticalVisualTextBlock1"/>
    <dgm:cxn modelId="{346895B4-B927-4BD1-96B1-24D92AEFEF73}" type="presParOf" srcId="{E5CB3B3B-9A8B-47A5-95D4-84D4843BC765}" destId="{BA594B23-FAAB-41EF-A5F4-9F50A635E568}" srcOrd="0" destOrd="0" presId="urn:microsoft.com/office/officeart/2024/3/layout/verticalVisualTextBlock1"/>
    <dgm:cxn modelId="{61E4BD1A-43E9-4898-9422-AD77EB66C64B}" type="presParOf" srcId="{E5CB3B3B-9A8B-47A5-95D4-84D4843BC765}" destId="{15C7F6C2-5648-471A-88D5-6B7CE3A10CD7}" srcOrd="1" destOrd="0" presId="urn:microsoft.com/office/officeart/2024/3/layout/verticalVisualTextBlock1"/>
    <dgm:cxn modelId="{9E35B6CC-3D36-4F4B-82CB-15363B07E572}" type="presParOf" srcId="{E5CB3B3B-9A8B-47A5-95D4-84D4843BC765}" destId="{E950A07F-D895-4135-AF4C-028B316AF317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01282B-3D24-4AFE-B0B9-9ADED58D20CC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4EBCDF-2528-4F93-9E39-BEB11F5636E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/>
            <a:t>Importancia de la Seguridad Informática</a:t>
          </a:r>
          <a:endParaRPr lang="en-US"/>
        </a:p>
      </dgm:t>
    </dgm:pt>
    <dgm:pt modelId="{F2BC6E30-BBB5-4765-B3C1-A7714DA7A6C7}" type="parTrans" cxnId="{E632D30D-1C94-43D3-821D-A1055D3B2A56}">
      <dgm:prSet/>
      <dgm:spPr/>
      <dgm:t>
        <a:bodyPr/>
        <a:lstStyle/>
        <a:p>
          <a:endParaRPr lang="en-US"/>
        </a:p>
      </dgm:t>
    </dgm:pt>
    <dgm:pt modelId="{16E97976-8492-4A47-8191-F9594B129B91}" type="sibTrans" cxnId="{E632D30D-1C94-43D3-821D-A1055D3B2A5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728B5F21-428C-45E9-9E5A-2211B2669B8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La seguridad informática es crucial para proteger los activos y la información sensible de una academia digital frente a amenazas y ataques.</a:t>
          </a:r>
          <a:endParaRPr lang="en-US"/>
        </a:p>
      </dgm:t>
    </dgm:pt>
    <dgm:pt modelId="{FB26AC61-730A-4423-9FD4-4E7D6F970A3F}" type="parTrans" cxnId="{B702FE3F-7999-4F41-B4BD-B37AA3D84511}">
      <dgm:prSet/>
      <dgm:spPr/>
      <dgm:t>
        <a:bodyPr/>
        <a:lstStyle/>
        <a:p>
          <a:endParaRPr lang="en-US"/>
        </a:p>
      </dgm:t>
    </dgm:pt>
    <dgm:pt modelId="{03695009-3F28-4757-BE64-FB8BC3F2F56C}" type="sibTrans" cxnId="{B702FE3F-7999-4F41-B4BD-B37AA3D84511}">
      <dgm:prSet/>
      <dgm:spPr/>
      <dgm:t>
        <a:bodyPr/>
        <a:lstStyle/>
        <a:p>
          <a:endParaRPr lang="en-US"/>
        </a:p>
      </dgm:t>
    </dgm:pt>
    <dgm:pt modelId="{6C72D977-F0DB-429A-9DEB-DC7AFB55E6C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/>
            <a:t>Medidas de Seguridad Adecuadas</a:t>
          </a:r>
          <a:endParaRPr lang="en-US"/>
        </a:p>
      </dgm:t>
    </dgm:pt>
    <dgm:pt modelId="{B5F01316-64BD-49C4-B0F5-6C31CD04B655}" type="parTrans" cxnId="{5BEA8E5D-C77F-48A1-AE89-CB978BA0B001}">
      <dgm:prSet/>
      <dgm:spPr/>
      <dgm:t>
        <a:bodyPr/>
        <a:lstStyle/>
        <a:p>
          <a:endParaRPr lang="en-US"/>
        </a:p>
      </dgm:t>
    </dgm:pt>
    <dgm:pt modelId="{54A27B34-8CFD-4ED0-8912-F93F2735D030}" type="sibTrans" cxnId="{5BEA8E5D-C77F-48A1-AE89-CB978BA0B001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00FBB60D-298C-44BE-AD25-00F7D00432A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Implementar medidas de seguridad adecuadas es fundamental para crear un entorno seguro y confiable para todos los usuarios.</a:t>
          </a:r>
          <a:endParaRPr lang="en-US"/>
        </a:p>
      </dgm:t>
    </dgm:pt>
    <dgm:pt modelId="{B66D2A2E-3559-4640-ADDB-0FB9F2E4B63B}" type="parTrans" cxnId="{F8F0818A-925F-45AA-92DC-461D20B4B9BE}">
      <dgm:prSet/>
      <dgm:spPr/>
      <dgm:t>
        <a:bodyPr/>
        <a:lstStyle/>
        <a:p>
          <a:endParaRPr lang="en-US"/>
        </a:p>
      </dgm:t>
    </dgm:pt>
    <dgm:pt modelId="{AC912EE2-7506-459B-8C62-BDB7C735DD59}" type="sibTrans" cxnId="{F8F0818A-925F-45AA-92DC-461D20B4B9BE}">
      <dgm:prSet/>
      <dgm:spPr/>
      <dgm:t>
        <a:bodyPr/>
        <a:lstStyle/>
        <a:p>
          <a:endParaRPr lang="en-US"/>
        </a:p>
      </dgm:t>
    </dgm:pt>
    <dgm:pt modelId="{01DCC5B2-DE96-4CF6-9E40-2F4894EC945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/>
            <a:t>Capacitación y Concientización</a:t>
          </a:r>
          <a:endParaRPr lang="en-US"/>
        </a:p>
      </dgm:t>
    </dgm:pt>
    <dgm:pt modelId="{B3EBBF28-7D0C-4D35-9B6A-FB62B1DA8C7D}" type="parTrans" cxnId="{97221482-D9F0-4754-987A-5A5C3BB16BB4}">
      <dgm:prSet/>
      <dgm:spPr/>
      <dgm:t>
        <a:bodyPr/>
        <a:lstStyle/>
        <a:p>
          <a:endParaRPr lang="en-US"/>
        </a:p>
      </dgm:t>
    </dgm:pt>
    <dgm:pt modelId="{016AB450-6A2C-40BF-8B7C-5F2F943A97D4}" type="sibTrans" cxnId="{97221482-D9F0-4754-987A-5A5C3BB16BB4}">
      <dgm:prSet/>
      <dgm:spPr/>
      <dgm:t>
        <a:bodyPr/>
        <a:lstStyle/>
        <a:p>
          <a:endParaRPr lang="en-US"/>
        </a:p>
      </dgm:t>
    </dgm:pt>
    <dgm:pt modelId="{FADAB7EA-A075-44B0-B5FD-AEFA474DF7E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La capacitación y concientización de los usuarios son vitales para prevenir riesgos y promover buenas prácticas en el uso de tecnologías.</a:t>
          </a:r>
          <a:endParaRPr lang="en-US"/>
        </a:p>
      </dgm:t>
    </dgm:pt>
    <dgm:pt modelId="{A90FB12C-B082-4C06-8B3D-76D37C80A9B2}" type="parTrans" cxnId="{6A7BC3E4-2D53-426F-9FDB-0F6D734BA0C9}">
      <dgm:prSet/>
      <dgm:spPr/>
      <dgm:t>
        <a:bodyPr/>
        <a:lstStyle/>
        <a:p>
          <a:endParaRPr lang="en-US"/>
        </a:p>
      </dgm:t>
    </dgm:pt>
    <dgm:pt modelId="{3B884C7A-830B-46AC-B7BE-2CC1BAB47241}" type="sibTrans" cxnId="{6A7BC3E4-2D53-426F-9FDB-0F6D734BA0C9}">
      <dgm:prSet/>
      <dgm:spPr/>
      <dgm:t>
        <a:bodyPr/>
        <a:lstStyle/>
        <a:p>
          <a:endParaRPr lang="en-US"/>
        </a:p>
      </dgm:t>
    </dgm:pt>
    <dgm:pt modelId="{7F2BB08E-54C5-49C8-82AA-5A54E5368B37}" type="pres">
      <dgm:prSet presAssocID="{D001282B-3D24-4AFE-B0B9-9ADED58D20CC}" presName="Name0" presStyleCnt="0">
        <dgm:presLayoutVars>
          <dgm:dir/>
          <dgm:resizeHandles val="exact"/>
        </dgm:presLayoutVars>
      </dgm:prSet>
      <dgm:spPr/>
    </dgm:pt>
    <dgm:pt modelId="{4F309A11-9307-4865-8944-BBBA3B6BD6E0}" type="pres">
      <dgm:prSet presAssocID="{124EBCDF-2528-4F93-9E39-BEB11F5636E7}" presName="compNode" presStyleCnt="0"/>
      <dgm:spPr/>
    </dgm:pt>
    <dgm:pt modelId="{6FE02C8D-F093-4DAE-A23A-BE117A5E5C2F}" type="pres">
      <dgm:prSet presAssocID="{124EBCDF-2528-4F93-9E39-BEB11F5636E7}" presName="pictRect" presStyleLbl="revTx" presStyleIdx="0" presStyleCnt="6">
        <dgm:presLayoutVars>
          <dgm:chMax val="0"/>
          <dgm:bulletEnabled/>
        </dgm:presLayoutVars>
      </dgm:prSet>
      <dgm:spPr/>
    </dgm:pt>
    <dgm:pt modelId="{27A94F43-265B-4B51-8067-6D40E35C1C7B}" type="pres">
      <dgm:prSet presAssocID="{124EBCDF-2528-4F93-9E39-BEB11F5636E7}" presName="textRect" presStyleLbl="revTx" presStyleIdx="1" presStyleCnt="6">
        <dgm:presLayoutVars>
          <dgm:bulletEnabled/>
        </dgm:presLayoutVars>
      </dgm:prSet>
      <dgm:spPr/>
    </dgm:pt>
    <dgm:pt modelId="{4514436F-DF15-497A-9D0B-FC1C2AAA9EC7}" type="pres">
      <dgm:prSet presAssocID="{16E97976-8492-4A47-8191-F9594B129B91}" presName="sibTrans" presStyleLbl="sibTrans2D1" presStyleIdx="0" presStyleCnt="0"/>
      <dgm:spPr/>
    </dgm:pt>
    <dgm:pt modelId="{8A6BBAE4-43A5-4E1F-990B-7DD5698E1C97}" type="pres">
      <dgm:prSet presAssocID="{6C72D977-F0DB-429A-9DEB-DC7AFB55E6C9}" presName="compNode" presStyleCnt="0"/>
      <dgm:spPr/>
    </dgm:pt>
    <dgm:pt modelId="{A0AA76DF-B7E2-4C5A-AFDC-80D56BF70F9F}" type="pres">
      <dgm:prSet presAssocID="{6C72D977-F0DB-429A-9DEB-DC7AFB55E6C9}" presName="pictRect" presStyleLbl="revTx" presStyleIdx="2" presStyleCnt="6">
        <dgm:presLayoutVars>
          <dgm:chMax val="0"/>
          <dgm:bulletEnabled/>
        </dgm:presLayoutVars>
      </dgm:prSet>
      <dgm:spPr/>
    </dgm:pt>
    <dgm:pt modelId="{EAD1DB2B-9198-4CB1-8702-62AC57DB229D}" type="pres">
      <dgm:prSet presAssocID="{6C72D977-F0DB-429A-9DEB-DC7AFB55E6C9}" presName="textRect" presStyleLbl="revTx" presStyleIdx="3" presStyleCnt="6">
        <dgm:presLayoutVars>
          <dgm:bulletEnabled/>
        </dgm:presLayoutVars>
      </dgm:prSet>
      <dgm:spPr/>
    </dgm:pt>
    <dgm:pt modelId="{9A7F86AA-977E-421F-A7DD-829388E17319}" type="pres">
      <dgm:prSet presAssocID="{54A27B34-8CFD-4ED0-8912-F93F2735D030}" presName="sibTrans" presStyleLbl="sibTrans2D1" presStyleIdx="0" presStyleCnt="0"/>
      <dgm:spPr/>
    </dgm:pt>
    <dgm:pt modelId="{E691C884-32EC-461F-93AD-876FEAF89313}" type="pres">
      <dgm:prSet presAssocID="{01DCC5B2-DE96-4CF6-9E40-2F4894EC9458}" presName="compNode" presStyleCnt="0"/>
      <dgm:spPr/>
    </dgm:pt>
    <dgm:pt modelId="{08F3FE4E-A46C-47CA-BA6D-9B32064F0B60}" type="pres">
      <dgm:prSet presAssocID="{01DCC5B2-DE96-4CF6-9E40-2F4894EC9458}" presName="pictRect" presStyleLbl="revTx" presStyleIdx="4" presStyleCnt="6">
        <dgm:presLayoutVars>
          <dgm:chMax val="0"/>
          <dgm:bulletEnabled/>
        </dgm:presLayoutVars>
      </dgm:prSet>
      <dgm:spPr/>
    </dgm:pt>
    <dgm:pt modelId="{84FF65A0-922F-47C4-8405-FB25FC053424}" type="pres">
      <dgm:prSet presAssocID="{01DCC5B2-DE96-4CF6-9E40-2F4894EC9458}" presName="textRect" presStyleLbl="revTx" presStyleIdx="5" presStyleCnt="6">
        <dgm:presLayoutVars>
          <dgm:bulletEnabled/>
        </dgm:presLayoutVars>
      </dgm:prSet>
      <dgm:spPr/>
    </dgm:pt>
  </dgm:ptLst>
  <dgm:cxnLst>
    <dgm:cxn modelId="{77B2DF04-18BD-4268-B122-A7EB402652D5}" type="presOf" srcId="{16E97976-8492-4A47-8191-F9594B129B91}" destId="{4514436F-DF15-497A-9D0B-FC1C2AAA9EC7}" srcOrd="0" destOrd="0" presId="urn:microsoft.com/office/officeart/2024/3/layout/hArchList1"/>
    <dgm:cxn modelId="{E632D30D-1C94-43D3-821D-A1055D3B2A56}" srcId="{D001282B-3D24-4AFE-B0B9-9ADED58D20CC}" destId="{124EBCDF-2528-4F93-9E39-BEB11F5636E7}" srcOrd="0" destOrd="0" parTransId="{F2BC6E30-BBB5-4765-B3C1-A7714DA7A6C7}" sibTransId="{16E97976-8492-4A47-8191-F9594B129B91}"/>
    <dgm:cxn modelId="{AC7AB538-1D72-41EA-8D9C-C7C2D08B6100}" type="presOf" srcId="{6C72D977-F0DB-429A-9DEB-DC7AFB55E6C9}" destId="{A0AA76DF-B7E2-4C5A-AFDC-80D56BF70F9F}" srcOrd="0" destOrd="0" presId="urn:microsoft.com/office/officeart/2024/3/layout/hArchList1"/>
    <dgm:cxn modelId="{B702FE3F-7999-4F41-B4BD-B37AA3D84511}" srcId="{124EBCDF-2528-4F93-9E39-BEB11F5636E7}" destId="{728B5F21-428C-45E9-9E5A-2211B2669B8A}" srcOrd="0" destOrd="0" parTransId="{FB26AC61-730A-4423-9FD4-4E7D6F970A3F}" sibTransId="{03695009-3F28-4757-BE64-FB8BC3F2F56C}"/>
    <dgm:cxn modelId="{5BEA8E5D-C77F-48A1-AE89-CB978BA0B001}" srcId="{D001282B-3D24-4AFE-B0B9-9ADED58D20CC}" destId="{6C72D977-F0DB-429A-9DEB-DC7AFB55E6C9}" srcOrd="1" destOrd="0" parTransId="{B5F01316-64BD-49C4-B0F5-6C31CD04B655}" sibTransId="{54A27B34-8CFD-4ED0-8912-F93F2735D030}"/>
    <dgm:cxn modelId="{980B2044-1E66-4BBB-8C47-5DF4A500E337}" type="presOf" srcId="{728B5F21-428C-45E9-9E5A-2211B2669B8A}" destId="{27A94F43-265B-4B51-8067-6D40E35C1C7B}" srcOrd="0" destOrd="0" presId="urn:microsoft.com/office/officeart/2024/3/layout/hArchList1"/>
    <dgm:cxn modelId="{CE774D48-13ED-423A-BDBF-4CC7BCF144E3}" type="presOf" srcId="{D001282B-3D24-4AFE-B0B9-9ADED58D20CC}" destId="{7F2BB08E-54C5-49C8-82AA-5A54E5368B37}" srcOrd="0" destOrd="0" presId="urn:microsoft.com/office/officeart/2024/3/layout/hArchList1"/>
    <dgm:cxn modelId="{85E33C74-2050-49D8-BCD5-A5C985067FAD}" type="presOf" srcId="{FADAB7EA-A075-44B0-B5FD-AEFA474DF7E5}" destId="{84FF65A0-922F-47C4-8405-FB25FC053424}" srcOrd="0" destOrd="0" presId="urn:microsoft.com/office/officeart/2024/3/layout/hArchList1"/>
    <dgm:cxn modelId="{97221482-D9F0-4754-987A-5A5C3BB16BB4}" srcId="{D001282B-3D24-4AFE-B0B9-9ADED58D20CC}" destId="{01DCC5B2-DE96-4CF6-9E40-2F4894EC9458}" srcOrd="2" destOrd="0" parTransId="{B3EBBF28-7D0C-4D35-9B6A-FB62B1DA8C7D}" sibTransId="{016AB450-6A2C-40BF-8B7C-5F2F943A97D4}"/>
    <dgm:cxn modelId="{F8F0818A-925F-45AA-92DC-461D20B4B9BE}" srcId="{6C72D977-F0DB-429A-9DEB-DC7AFB55E6C9}" destId="{00FBB60D-298C-44BE-AD25-00F7D00432AA}" srcOrd="0" destOrd="0" parTransId="{B66D2A2E-3559-4640-ADDB-0FB9F2E4B63B}" sibTransId="{AC912EE2-7506-459B-8C62-BDB7C735DD59}"/>
    <dgm:cxn modelId="{C085039C-9757-46FE-A7DD-3F81C24E1894}" type="presOf" srcId="{00FBB60D-298C-44BE-AD25-00F7D00432AA}" destId="{EAD1DB2B-9198-4CB1-8702-62AC57DB229D}" srcOrd="0" destOrd="0" presId="urn:microsoft.com/office/officeart/2024/3/layout/hArchList1"/>
    <dgm:cxn modelId="{944D6BC4-6D3C-4D05-B54E-FFF65B3AD6F8}" type="presOf" srcId="{01DCC5B2-DE96-4CF6-9E40-2F4894EC9458}" destId="{08F3FE4E-A46C-47CA-BA6D-9B32064F0B60}" srcOrd="0" destOrd="0" presId="urn:microsoft.com/office/officeart/2024/3/layout/hArchList1"/>
    <dgm:cxn modelId="{A36A91DF-067A-4AF1-AAD7-95E9B72346DE}" type="presOf" srcId="{54A27B34-8CFD-4ED0-8912-F93F2735D030}" destId="{9A7F86AA-977E-421F-A7DD-829388E17319}" srcOrd="0" destOrd="0" presId="urn:microsoft.com/office/officeart/2024/3/layout/hArchList1"/>
    <dgm:cxn modelId="{6A7BC3E4-2D53-426F-9FDB-0F6D734BA0C9}" srcId="{01DCC5B2-DE96-4CF6-9E40-2F4894EC9458}" destId="{FADAB7EA-A075-44B0-B5FD-AEFA474DF7E5}" srcOrd="0" destOrd="0" parTransId="{A90FB12C-B082-4C06-8B3D-76D37C80A9B2}" sibTransId="{3B884C7A-830B-46AC-B7BE-2CC1BAB47241}"/>
    <dgm:cxn modelId="{503CF0F5-AD33-4CE6-B790-B7C42FEBA8B0}" type="presOf" srcId="{124EBCDF-2528-4F93-9E39-BEB11F5636E7}" destId="{6FE02C8D-F093-4DAE-A23A-BE117A5E5C2F}" srcOrd="0" destOrd="0" presId="urn:microsoft.com/office/officeart/2024/3/layout/hArchList1"/>
    <dgm:cxn modelId="{133292E4-D34E-4F9A-90D6-2E0DBF904D7C}" type="presParOf" srcId="{7F2BB08E-54C5-49C8-82AA-5A54E5368B37}" destId="{4F309A11-9307-4865-8944-BBBA3B6BD6E0}" srcOrd="0" destOrd="0" presId="urn:microsoft.com/office/officeart/2024/3/layout/hArchList1"/>
    <dgm:cxn modelId="{15778038-3841-443D-B906-4394F89EF159}" type="presParOf" srcId="{4F309A11-9307-4865-8944-BBBA3B6BD6E0}" destId="{6FE02C8D-F093-4DAE-A23A-BE117A5E5C2F}" srcOrd="0" destOrd="0" presId="urn:microsoft.com/office/officeart/2024/3/layout/hArchList1"/>
    <dgm:cxn modelId="{8F0335CC-C728-4759-9301-58CC361F675F}" type="presParOf" srcId="{4F309A11-9307-4865-8944-BBBA3B6BD6E0}" destId="{27A94F43-265B-4B51-8067-6D40E35C1C7B}" srcOrd="1" destOrd="0" presId="urn:microsoft.com/office/officeart/2024/3/layout/hArchList1"/>
    <dgm:cxn modelId="{5C69C800-F810-42A8-BF2C-088F14EC16E1}" type="presParOf" srcId="{7F2BB08E-54C5-49C8-82AA-5A54E5368B37}" destId="{4514436F-DF15-497A-9D0B-FC1C2AAA9EC7}" srcOrd="1" destOrd="0" presId="urn:microsoft.com/office/officeart/2024/3/layout/hArchList1"/>
    <dgm:cxn modelId="{CAD15174-37C8-403B-8E3A-EC291B5B46FD}" type="presParOf" srcId="{7F2BB08E-54C5-49C8-82AA-5A54E5368B37}" destId="{8A6BBAE4-43A5-4E1F-990B-7DD5698E1C97}" srcOrd="2" destOrd="0" presId="urn:microsoft.com/office/officeart/2024/3/layout/hArchList1"/>
    <dgm:cxn modelId="{5F6AFABD-643E-45A6-952B-3EEBC8B09DB6}" type="presParOf" srcId="{8A6BBAE4-43A5-4E1F-990B-7DD5698E1C97}" destId="{A0AA76DF-B7E2-4C5A-AFDC-80D56BF70F9F}" srcOrd="0" destOrd="0" presId="urn:microsoft.com/office/officeart/2024/3/layout/hArchList1"/>
    <dgm:cxn modelId="{EE7316FB-11AE-4343-83AE-1303565E584A}" type="presParOf" srcId="{8A6BBAE4-43A5-4E1F-990B-7DD5698E1C97}" destId="{EAD1DB2B-9198-4CB1-8702-62AC57DB229D}" srcOrd="1" destOrd="0" presId="urn:microsoft.com/office/officeart/2024/3/layout/hArchList1"/>
    <dgm:cxn modelId="{7028BE12-B463-4AEE-9415-DB3C794D0F62}" type="presParOf" srcId="{7F2BB08E-54C5-49C8-82AA-5A54E5368B37}" destId="{9A7F86AA-977E-421F-A7DD-829388E17319}" srcOrd="3" destOrd="0" presId="urn:microsoft.com/office/officeart/2024/3/layout/hArchList1"/>
    <dgm:cxn modelId="{0BFBD703-1818-415B-B327-5400D3180E20}" type="presParOf" srcId="{7F2BB08E-54C5-49C8-82AA-5A54E5368B37}" destId="{E691C884-32EC-461F-93AD-876FEAF89313}" srcOrd="4" destOrd="0" presId="urn:microsoft.com/office/officeart/2024/3/layout/hArchList1"/>
    <dgm:cxn modelId="{D9B272D3-31B3-45B2-B60B-FFD4BADB8BDB}" type="presParOf" srcId="{E691C884-32EC-461F-93AD-876FEAF89313}" destId="{08F3FE4E-A46C-47CA-BA6D-9B32064F0B60}" srcOrd="0" destOrd="0" presId="urn:microsoft.com/office/officeart/2024/3/layout/hArchList1"/>
    <dgm:cxn modelId="{D3709BB9-9F51-434B-9DEA-7B0FDAF8D49D}" type="presParOf" srcId="{E691C884-32EC-461F-93AD-876FEAF89313}" destId="{84FF65A0-922F-47C4-8405-FB25FC053424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BC892-5278-4304-8DF3-257F73C2BFDE}">
      <dsp:nvSpPr>
        <dsp:cNvPr id="0" name=""/>
        <dsp:cNvSpPr/>
      </dsp:nvSpPr>
      <dsp:spPr>
        <a:xfrm>
          <a:off x="0" y="0"/>
          <a:ext cx="1610980" cy="1610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6" r="5815" b="1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715CC4-A0C6-4997-9C5A-F9F219125AD3}">
      <dsp:nvSpPr>
        <dsp:cNvPr id="0" name=""/>
        <dsp:cNvSpPr/>
      </dsp:nvSpPr>
      <dsp:spPr>
        <a:xfrm>
          <a:off x="1790980" y="0"/>
          <a:ext cx="5800878" cy="363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800" kern="1200"/>
            <a:t>Ataques de Malware</a:t>
          </a:r>
        </a:p>
      </dsp:txBody>
      <dsp:txXfrm>
        <a:off x="1790980" y="0"/>
        <a:ext cx="5800878" cy="363528"/>
      </dsp:txXfrm>
    </dsp:sp>
    <dsp:sp modelId="{0C33C179-198E-4728-BBA0-B70982D14DF9}">
      <dsp:nvSpPr>
        <dsp:cNvPr id="0" name=""/>
        <dsp:cNvSpPr/>
      </dsp:nvSpPr>
      <dsp:spPr>
        <a:xfrm>
          <a:off x="1790980" y="363528"/>
          <a:ext cx="5800878" cy="1247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Los ataques de malware son una de las principales amenazas que pueden comprometer la seguridad de las academias digitales. Es crucial implementar software de seguridad para proteger los sistemas.</a:t>
          </a:r>
        </a:p>
      </dsp:txBody>
      <dsp:txXfrm>
        <a:off x="1790980" y="363528"/>
        <a:ext cx="5800878" cy="1247452"/>
      </dsp:txXfrm>
    </dsp:sp>
    <dsp:sp modelId="{A77DDF10-2367-4327-9109-5C4F09148CD0}">
      <dsp:nvSpPr>
        <dsp:cNvPr id="0" name=""/>
        <dsp:cNvSpPr/>
      </dsp:nvSpPr>
      <dsp:spPr>
        <a:xfrm>
          <a:off x="0" y="1739859"/>
          <a:ext cx="1610980" cy="161098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8" r="21242" b="1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F679D9-CC3F-4A4B-A97F-A17AE8E6B58E}">
      <dsp:nvSpPr>
        <dsp:cNvPr id="0" name=""/>
        <dsp:cNvSpPr/>
      </dsp:nvSpPr>
      <dsp:spPr>
        <a:xfrm>
          <a:off x="1790980" y="1739859"/>
          <a:ext cx="5800878" cy="363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800" kern="1200"/>
            <a:t>Phishing</a:t>
          </a:r>
        </a:p>
      </dsp:txBody>
      <dsp:txXfrm>
        <a:off x="1790980" y="1739859"/>
        <a:ext cx="5800878" cy="363528"/>
      </dsp:txXfrm>
    </dsp:sp>
    <dsp:sp modelId="{B770D0EA-7AB0-43E3-A29A-1AD21C66675A}">
      <dsp:nvSpPr>
        <dsp:cNvPr id="0" name=""/>
        <dsp:cNvSpPr/>
      </dsp:nvSpPr>
      <dsp:spPr>
        <a:xfrm>
          <a:off x="1790980" y="2103387"/>
          <a:ext cx="5800878" cy="1247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El phishing es un tipo de ataque que busca engañar a los usuarios para que revelen información confidencial. Capacitar a los usuarios es esencial para prevenir estos incidentes.</a:t>
          </a:r>
        </a:p>
      </dsp:txBody>
      <dsp:txXfrm>
        <a:off x="1790980" y="2103387"/>
        <a:ext cx="5800878" cy="1247452"/>
      </dsp:txXfrm>
    </dsp:sp>
    <dsp:sp modelId="{1D9773AE-DAC7-44A0-870F-A1360F308C2C}">
      <dsp:nvSpPr>
        <dsp:cNvPr id="0" name=""/>
        <dsp:cNvSpPr/>
      </dsp:nvSpPr>
      <dsp:spPr>
        <a:xfrm>
          <a:off x="0" y="3479718"/>
          <a:ext cx="1610980" cy="1610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r="1" b="1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0BA4F9-7DA7-443F-A87F-00DD7CC49519}">
      <dsp:nvSpPr>
        <dsp:cNvPr id="0" name=""/>
        <dsp:cNvSpPr/>
      </dsp:nvSpPr>
      <dsp:spPr>
        <a:xfrm>
          <a:off x="1790980" y="3479718"/>
          <a:ext cx="5800878" cy="363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800" kern="1200"/>
            <a:t>Violaciones de Datos</a:t>
          </a:r>
        </a:p>
      </dsp:txBody>
      <dsp:txXfrm>
        <a:off x="1790980" y="3479718"/>
        <a:ext cx="5800878" cy="363528"/>
      </dsp:txXfrm>
    </dsp:sp>
    <dsp:sp modelId="{AE7F3FBC-8737-46C0-8467-2A7B81D6E727}">
      <dsp:nvSpPr>
        <dsp:cNvPr id="0" name=""/>
        <dsp:cNvSpPr/>
      </dsp:nvSpPr>
      <dsp:spPr>
        <a:xfrm>
          <a:off x="1790980" y="3843246"/>
          <a:ext cx="5800878" cy="1247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Las violaciones de datos pueden tener consecuencias graves para las academias digitales. Es fundamental realizar auditorías de seguridad para identificar y remediar vulnerabilidades.</a:t>
          </a:r>
        </a:p>
      </dsp:txBody>
      <dsp:txXfrm>
        <a:off x="1790980" y="3843246"/>
        <a:ext cx="5800878" cy="1247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96CE4-23EC-4DA8-A81E-D743DA1A7BB4}">
      <dsp:nvSpPr>
        <dsp:cNvPr id="0" name=""/>
        <dsp:cNvSpPr/>
      </dsp:nvSpPr>
      <dsp:spPr>
        <a:xfrm>
          <a:off x="0" y="0"/>
          <a:ext cx="1610980" cy="1610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7" r="13117" b="6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61A0B5-D297-4790-85C4-71B861FF2B21}">
      <dsp:nvSpPr>
        <dsp:cNvPr id="0" name=""/>
        <dsp:cNvSpPr/>
      </dsp:nvSpPr>
      <dsp:spPr>
        <a:xfrm>
          <a:off x="1790980" y="0"/>
          <a:ext cx="5800878" cy="363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800" kern="1200"/>
            <a:t>Evaluación de la Preparación</a:t>
          </a:r>
        </a:p>
      </dsp:txBody>
      <dsp:txXfrm>
        <a:off x="1790980" y="0"/>
        <a:ext cx="5800878" cy="363528"/>
      </dsp:txXfrm>
    </dsp:sp>
    <dsp:sp modelId="{30896686-7676-4506-88B2-00488E9C3DD6}">
      <dsp:nvSpPr>
        <dsp:cNvPr id="0" name=""/>
        <dsp:cNvSpPr/>
      </dsp:nvSpPr>
      <dsp:spPr>
        <a:xfrm>
          <a:off x="1790980" y="363528"/>
          <a:ext cx="5800878" cy="1247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Los simulacros permiten evaluar la preparación del personal ante posibles incidentes, asegurando que estén listos para actuar.</a:t>
          </a:r>
        </a:p>
      </dsp:txBody>
      <dsp:txXfrm>
        <a:off x="1790980" y="363528"/>
        <a:ext cx="5800878" cy="1247452"/>
      </dsp:txXfrm>
    </dsp:sp>
    <dsp:sp modelId="{48A75E4F-E17B-445D-8D19-FD1B1ED29B03}">
      <dsp:nvSpPr>
        <dsp:cNvPr id="0" name=""/>
        <dsp:cNvSpPr/>
      </dsp:nvSpPr>
      <dsp:spPr>
        <a:xfrm>
          <a:off x="0" y="1739859"/>
          <a:ext cx="1610980" cy="161098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r="28780" b="-5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E81EA-9EB6-4BDC-B547-FD85C96E0C09}">
      <dsp:nvSpPr>
        <dsp:cNvPr id="0" name=""/>
        <dsp:cNvSpPr/>
      </dsp:nvSpPr>
      <dsp:spPr>
        <a:xfrm>
          <a:off x="1790980" y="1739859"/>
          <a:ext cx="5800878" cy="363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800" kern="1200"/>
            <a:t>Identificación de Áreas de Mejora</a:t>
          </a:r>
        </a:p>
      </dsp:txBody>
      <dsp:txXfrm>
        <a:off x="1790980" y="1739859"/>
        <a:ext cx="5800878" cy="363528"/>
      </dsp:txXfrm>
    </dsp:sp>
    <dsp:sp modelId="{52408B8C-D3F8-4878-A3DB-ACD44BCC82AD}">
      <dsp:nvSpPr>
        <dsp:cNvPr id="0" name=""/>
        <dsp:cNvSpPr/>
      </dsp:nvSpPr>
      <dsp:spPr>
        <a:xfrm>
          <a:off x="1790980" y="2103387"/>
          <a:ext cx="5800878" cy="1247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Estos ejercicios ayudan a identificar áreas de mejora en los procedimientos de respuesta y en el entrenamiento del personal.</a:t>
          </a:r>
        </a:p>
      </dsp:txBody>
      <dsp:txXfrm>
        <a:off x="1790980" y="2103387"/>
        <a:ext cx="5800878" cy="1247452"/>
      </dsp:txXfrm>
    </dsp:sp>
    <dsp:sp modelId="{BA594B23-FAAB-41EF-A5F4-9F50A635E568}">
      <dsp:nvSpPr>
        <dsp:cNvPr id="0" name=""/>
        <dsp:cNvSpPr/>
      </dsp:nvSpPr>
      <dsp:spPr>
        <a:xfrm>
          <a:off x="0" y="3479718"/>
          <a:ext cx="1610980" cy="1610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9" r="11445" b="6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C7F6C2-5648-471A-88D5-6B7CE3A10CD7}">
      <dsp:nvSpPr>
        <dsp:cNvPr id="0" name=""/>
        <dsp:cNvSpPr/>
      </dsp:nvSpPr>
      <dsp:spPr>
        <a:xfrm>
          <a:off x="1790980" y="3479718"/>
          <a:ext cx="5800878" cy="363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800" kern="1200"/>
            <a:t>Fortalecimiento de la Capacidad</a:t>
          </a:r>
        </a:p>
      </dsp:txBody>
      <dsp:txXfrm>
        <a:off x="1790980" y="3479718"/>
        <a:ext cx="5800878" cy="363528"/>
      </dsp:txXfrm>
    </dsp:sp>
    <dsp:sp modelId="{E950A07F-D895-4135-AF4C-028B316AF317}">
      <dsp:nvSpPr>
        <dsp:cNvPr id="0" name=""/>
        <dsp:cNvSpPr/>
      </dsp:nvSpPr>
      <dsp:spPr>
        <a:xfrm>
          <a:off x="1790980" y="3843246"/>
          <a:ext cx="5800878" cy="1247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La práctica constante fortalece la capacidad de respuesta de la academia, preparando al personal para manejar incidentes reales.</a:t>
          </a:r>
        </a:p>
      </dsp:txBody>
      <dsp:txXfrm>
        <a:off x="1790980" y="3843246"/>
        <a:ext cx="5800878" cy="12474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E02C8D-F093-4DAE-A23A-BE117A5E5C2F}">
      <dsp:nvSpPr>
        <dsp:cNvPr id="0" name=""/>
        <dsp:cNvSpPr/>
      </dsp:nvSpPr>
      <dsp:spPr>
        <a:xfrm>
          <a:off x="0" y="0"/>
          <a:ext cx="3370557" cy="590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800" kern="1200"/>
            <a:t>Importancia de la Seguridad Informática</a:t>
          </a:r>
          <a:endParaRPr lang="en-US" sz="1800" kern="1200"/>
        </a:p>
      </dsp:txBody>
      <dsp:txXfrm>
        <a:off x="0" y="0"/>
        <a:ext cx="3370557" cy="590567"/>
      </dsp:txXfrm>
    </dsp:sp>
    <dsp:sp modelId="{27A94F43-265B-4B51-8067-6D40E35C1C7B}">
      <dsp:nvSpPr>
        <dsp:cNvPr id="0" name=""/>
        <dsp:cNvSpPr/>
      </dsp:nvSpPr>
      <dsp:spPr>
        <a:xfrm>
          <a:off x="0" y="590567"/>
          <a:ext cx="3370557" cy="1924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La seguridad informática es crucial para proteger los activos y la información sensible de una academia digital frente a amenazas y ataques.</a:t>
          </a:r>
          <a:endParaRPr lang="en-US" sz="1400" kern="1200"/>
        </a:p>
      </dsp:txBody>
      <dsp:txXfrm>
        <a:off x="0" y="590567"/>
        <a:ext cx="3370557" cy="1924032"/>
      </dsp:txXfrm>
    </dsp:sp>
    <dsp:sp modelId="{A0AA76DF-B7E2-4C5A-AFDC-80D56BF70F9F}">
      <dsp:nvSpPr>
        <dsp:cNvPr id="0" name=""/>
        <dsp:cNvSpPr/>
      </dsp:nvSpPr>
      <dsp:spPr>
        <a:xfrm>
          <a:off x="3707612" y="0"/>
          <a:ext cx="3370557" cy="590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800" kern="1200"/>
            <a:t>Medidas de Seguridad Adecuadas</a:t>
          </a:r>
          <a:endParaRPr lang="en-US" sz="1800" kern="1200"/>
        </a:p>
      </dsp:txBody>
      <dsp:txXfrm>
        <a:off x="3707612" y="0"/>
        <a:ext cx="3370557" cy="590567"/>
      </dsp:txXfrm>
    </dsp:sp>
    <dsp:sp modelId="{EAD1DB2B-9198-4CB1-8702-62AC57DB229D}">
      <dsp:nvSpPr>
        <dsp:cNvPr id="0" name=""/>
        <dsp:cNvSpPr/>
      </dsp:nvSpPr>
      <dsp:spPr>
        <a:xfrm>
          <a:off x="3707612" y="590567"/>
          <a:ext cx="3370557" cy="1924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Implementar medidas de seguridad adecuadas es fundamental para crear un entorno seguro y confiable para todos los usuarios.</a:t>
          </a:r>
          <a:endParaRPr lang="en-US" sz="1400" kern="1200"/>
        </a:p>
      </dsp:txBody>
      <dsp:txXfrm>
        <a:off x="3707612" y="590567"/>
        <a:ext cx="3370557" cy="1924032"/>
      </dsp:txXfrm>
    </dsp:sp>
    <dsp:sp modelId="{08F3FE4E-A46C-47CA-BA6D-9B32064F0B60}">
      <dsp:nvSpPr>
        <dsp:cNvPr id="0" name=""/>
        <dsp:cNvSpPr/>
      </dsp:nvSpPr>
      <dsp:spPr>
        <a:xfrm>
          <a:off x="7415225" y="0"/>
          <a:ext cx="3370557" cy="590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800" kern="1200"/>
            <a:t>Capacitación y Concientización</a:t>
          </a:r>
          <a:endParaRPr lang="en-US" sz="1800" kern="1200"/>
        </a:p>
      </dsp:txBody>
      <dsp:txXfrm>
        <a:off x="7415225" y="0"/>
        <a:ext cx="3370557" cy="590567"/>
      </dsp:txXfrm>
    </dsp:sp>
    <dsp:sp modelId="{84FF65A0-922F-47C4-8405-FB25FC053424}">
      <dsp:nvSpPr>
        <dsp:cNvPr id="0" name=""/>
        <dsp:cNvSpPr/>
      </dsp:nvSpPr>
      <dsp:spPr>
        <a:xfrm>
          <a:off x="7415225" y="590567"/>
          <a:ext cx="3370557" cy="1924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La capacitación y concientización de los usuarios son vitales para prevenir riesgos y promover buenas prácticas en el uso de tecnologías.</a:t>
          </a:r>
          <a:endParaRPr lang="en-US" sz="1400" kern="1200"/>
        </a:p>
      </dsp:txBody>
      <dsp:txXfrm>
        <a:off x="7415225" y="590567"/>
        <a:ext cx="3370557" cy="19240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EF3B8-0D29-4184-B8E1-3E4A358970E5}" type="datetimeFigureOut">
              <a:rPr lang="es-ES" smtClean="0"/>
              <a:t>24/02/2025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434C4-07D5-4635-A9ED-0D0FA55CD2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56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El contenido generado por inteligencia artificial puede ser incorrecto.
---
La seguridad informática es clave para proteger la información y los activos digitales de una academia. En esta presentación, abordaremos la importancia de la seguridad en el contexto educativo y las estrategias propuestas para mejorarla.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237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Un diagnóstico exhaustivo de la infraestructura actual nos permitirá identificar brechas en la seguridad y áreas que requieren atención. Esto incluye revisar el estado de software, hardware y políticas de seguridad existentes.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614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Es necesario implementar estrategias adecuadas para mitigar los riesgos identificados. Estas medidas abarcan desde la instalación de sistemas de seguridad hasta la creación de políticas que promuevan prácticas seguras entre usuarios.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5659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 instalación de firewalls y sistemas de detección de intrusos es esencial para proteger la red de accesos no autorizados y ataques cibernéticos. Estas herramientas ayudan a monitorear el tráfico y a responder a incidentes en tiempo real.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3376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Establecer políticas claras de seguridad y gestión de contraseñas es crucial para proteger las cuentas de usuario. Esto incluye requerir contraseñas fuertes y promover la actualización regular de las mismas para reducir el riesgo de accesos no autorizados.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9821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El cifrado de datos es una medida clave para proteger la información sensible frente a robos o accesos no autorizados. Implementar métodos de cifrado robustos asegura que incluso si los datos son interceptados, no puedan ser utilizados.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0991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 capacitación del personal y los estudiantes es vital para fomentar una cultura de ciberseguridad. A través de programas de formación, se pueden enseñar buenas prácticas y conductas seguras en el uso de tecnologías.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8097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Implementar programas de formación ayudará a todos los usuarios a reconocer amenazas y actuar de manera adecuada. La educación en ciberseguridad es una herramienta poderosa para prevenir incidentes.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7654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Fomentar buenas prácticas en el uso de tecnologías, como no abrir correos sospechosos o compartir contraseñas, es fundamental para la seguridad. Estas prácticas ayudan a minimizar riesgos y proteger la información.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6225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Realizar simulacros y ejercicios de respuesta a incidentes permite evaluar la preparación del personal ante posibles ataques. Esto ayuda a identificar áreas de mejora y a fortalecer la capacidad de respuesta de la academia.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0132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 seguridad no es un esfuerzo de una sola vez; requiere monitoreo y mantenimiento continuo. Implementar sistemas de monitoreo en tiempo real y realizar auditorías regulares es esencial para mantener la seguridad a largo plazo.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2203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Comenzaremos con una introducción a la seguridad informática y su relevancia en el entorno educativo. Luego, realizaremos un análisis de riesgos para evaluar la seguridad actual de la academia. A continuación, presentaremos estrategias y medidas de seguridad propuestas, seguido de la importancia de la capacitación en seguridad informática. Finalmente, discutiremos el monitoreo y mantenimiento continuo para garantizar la seguridad.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2708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Los sistemas de monitoreo en tiempo real permiten detectar actividades sospechosas de inmediato. Estos sistemas ayudan a prevenir incidentes al alertar al personal de seguridad sobre posibles amenazas antes de que se conviertan en problemas mayores.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9820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Mantener el software y la infraestructura actualizados es crucial para protegerse contra nuevas vulnerabilidades. Implementar un proceso regular de actualización y parches de seguridad ayuda a cerrar brechas y mitigar riesgos.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9910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auditorías regulares y las pruebas de penetración son herramientas efectivas para evaluar la seguridad de la infraestructura. Estas prácticas permiten identificar debilidades y verificar el cumplimiento de las políticas de seguridad establecidas.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7371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 implementación de un proyecto de seguridad informática en una academia digital es esencial para proteger los activos y la información sensible. Con medidas adecuadas, capacitación, monitoreo y mantenimiento, se puede garantizar un entorno seguro para todos los usuarios.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186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 seguridad informática es fundamental para proteger datos y sistemas en cualquier institución educativa. Entender las amenazas y vulnerabilidades específicas en academias digitales es crucial para establecer medidas efectivas que salvaguarden la información y la integridad de los usuarios.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6525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 academia digital maneja una gran cantidad de información sensible, incluyendo datos personales de estudiantes y personal. Un enfoque robusto de seguridad informática protege no solo la información, sino también la reputación de la institución y la confianza de los usuarios.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0187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academias digitales enfrentan diversas amenazas, como ataques de malware, phishing y violaciones de datos. Identificar estas vulnerabilidades es esencial para desarrollar un plan de seguridad efectivo que aborde cada una de ellas.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2771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Este proyecto tiene como objetivo crear un entorno seguro para el aprendizaje en línea, proteger la información de los usuarios y minimizar el riesgo de incidentes de seguridad. Los beneficios incluyen una mayor confianza en el uso de plataformas digitales y el cumplimiento de normativas de seguridad.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7978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Realizar un análisis de riesgos es fundamental para entender el estado actual de la seguridad. Identificar los activos críticos y evaluar las amenazas potenciales nos permitirá tomar decisiones informadas sobre las medidas a implementar.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7640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Los activos críticos incluyen bases de datos de estudiantes, plataformas de aprendizaje y sistemas administrativos. Identificar estos activos nos ayuda a priorizar la protección donde más se necesita, asegurando que los recursos más valiosos estén resguardados.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479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Evaluar los riesgos implica analizar tanto las amenazas internas como externas. Es importante considerar factores como la posibilidad de ataques externos, errores humanos y fallos en la infraestructura que podrían comprometer la seguridad.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1B4B8-6F45-4D13-BE39-36E58B3FC4E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5005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6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5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0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3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74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09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2/24/2025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8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9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2/24/2025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4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1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6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85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Imagen 3" descr="Concepto de seguridad digital en código de datos binarios">
            <a:extLst>
              <a:ext uri="{FF2B5EF4-FFF2-40B4-BE49-F238E27FC236}">
                <a16:creationId xmlns:a16="http://schemas.microsoft.com/office/drawing/2014/main" id="{909F04D6-A881-4555-8773-F8B1CF9113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427" r="9091" b="2439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CA9273-E74E-A306-1F74-BEF9EDA30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8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13B8F0-7162-BB6E-9064-414C45101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39" y="175147"/>
            <a:ext cx="7978385" cy="91623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 dirty="0"/>
              <a:t>Proyecto de Seguridad Informática para 4 GEEKS </a:t>
            </a:r>
            <a:r>
              <a:rPr lang="es-ES" sz="2800" dirty="0" err="1"/>
              <a:t>academy</a:t>
            </a:r>
            <a:endParaRPr lang="es-ES" sz="2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B9A0F9-2D56-F4AD-9D48-D861D5ECE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8426" y="196597"/>
            <a:ext cx="3634494" cy="868139"/>
          </a:xfrm>
        </p:spPr>
        <p:txBody>
          <a:bodyPr anchor="ctr">
            <a:normAutofit/>
          </a:bodyPr>
          <a:lstStyle/>
          <a:p>
            <a:pPr algn="r"/>
            <a:r>
              <a:rPr lang="es-ES" sz="1800"/>
              <a:t>Estrategias clave para proteger información educativa</a:t>
            </a:r>
          </a:p>
        </p:txBody>
      </p:sp>
    </p:spTree>
    <p:extLst>
      <p:ext uri="{BB962C8B-B14F-4D97-AF65-F5344CB8AC3E}">
        <p14:creationId xmlns:p14="http://schemas.microsoft.com/office/powerpoint/2010/main" val="4252400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Concepto digital de casilla de verificación correcta en la placa de circuito">
            <a:extLst>
              <a:ext uri="{FF2B5EF4-FFF2-40B4-BE49-F238E27FC236}">
                <a16:creationId xmlns:a16="http://schemas.microsoft.com/office/drawing/2014/main" id="{FCFAD038-803E-49B1-B4AE-1EC91D080D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538"/>
          <a:stretch/>
        </p:blipFill>
        <p:spPr>
          <a:xfrm>
            <a:off x="804672" y="3044952"/>
            <a:ext cx="3941064" cy="2971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4E709F-09BC-C4DA-12BF-7140E594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14400"/>
            <a:ext cx="4041648" cy="19287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Diagnóstico de la infraestructura actual de seguridad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D4A174-CC19-E081-4D8D-68E2DD97EC3B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330952" y="968377"/>
            <a:ext cx="6144768" cy="500643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Identificación de Brechas de Seguridad</a:t>
            </a:r>
          </a:p>
          <a:p>
            <a:pPr marL="0" lvl="1" indent="0">
              <a:buNone/>
            </a:pPr>
            <a:r>
              <a:rPr lang="es-ES" sz="1400"/>
              <a:t>Realizar un diagnóstico es esencial para identificar brechas en la seguridad que puedan poner en riesgo la infraestructura.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Estado del Software</a:t>
            </a:r>
          </a:p>
          <a:p>
            <a:pPr marL="0" lvl="1" indent="0">
              <a:buNone/>
            </a:pPr>
            <a:r>
              <a:rPr lang="es-ES" sz="1400"/>
              <a:t>Es crucial revisar el estado del software para garantizar que esté actualizado y protegido contra vulnerabilidades.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Estado del Hardware</a:t>
            </a:r>
          </a:p>
          <a:p>
            <a:pPr marL="0" lvl="1" indent="0">
              <a:buNone/>
            </a:pPr>
            <a:r>
              <a:rPr lang="es-ES" sz="1400"/>
              <a:t>Evaluar el hardware existente ayuda a identificar dispositivos obsoletos o vulnerables que requieren atención inmediata.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Políticas de Seguridad</a:t>
            </a:r>
          </a:p>
          <a:p>
            <a:pPr marL="0" lvl="1" indent="0">
              <a:buNone/>
            </a:pPr>
            <a:r>
              <a:rPr lang="es-ES" sz="1400"/>
              <a:t>Revisar las políticas de seguridad existentes es fundamental para asegurar que cumplan con los estándares actuales y las mejores prácticas.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4645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CA85E8-89CE-F7B9-5189-377C491EB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1145308"/>
            <a:ext cx="7600263" cy="4860947"/>
          </a:xfrm>
        </p:spPr>
        <p:txBody>
          <a:bodyPr anchor="b">
            <a:normAutofit/>
          </a:bodyPr>
          <a:lstStyle/>
          <a:p>
            <a:r>
              <a:rPr lang="es-ES" sz="7600"/>
              <a:t>Estrategias y medidas de seguridad propuestas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CEFA70-4D11-644F-D4FB-AFFE8747E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75542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043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Firewall de seguridad de red">
            <a:extLst>
              <a:ext uri="{FF2B5EF4-FFF2-40B4-BE49-F238E27FC236}">
                <a16:creationId xmlns:a16="http://schemas.microsoft.com/office/drawing/2014/main" id="{0A665CA6-590D-41E8-B52B-996CDF55FB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6621" r="27500" b="1"/>
          <a:stretch/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3CB0B8-EF30-78AD-7A69-7D533AD20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Implementación de firewalls y sistemas de detección de intrusos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CEF41A-430F-CFC5-D04B-863A0FA324D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866968" y="2221992"/>
            <a:ext cx="6627924" cy="373989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Protección de la Red</a:t>
            </a:r>
          </a:p>
          <a:p>
            <a:pPr marL="0" lvl="1" indent="0">
              <a:buNone/>
            </a:pPr>
            <a:r>
              <a:rPr lang="es-ES" sz="1400"/>
              <a:t>Los firewalls son fundamentales para bloquear accesos no autorizados y proteger la integridad de la red de una organización.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Detección de Intrusos</a:t>
            </a:r>
          </a:p>
          <a:p>
            <a:pPr marL="0" lvl="1" indent="0">
              <a:buNone/>
            </a:pPr>
            <a:r>
              <a:rPr lang="es-ES" sz="1400"/>
              <a:t>Los sistemas de detección de intrusos monitorean el tráfico y detectan comportamientos sospechosos, proporcionando alertas en tiempo real.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Respuestas a Incidentes</a:t>
            </a:r>
          </a:p>
          <a:p>
            <a:pPr marL="0" lvl="1" indent="0">
              <a:buNone/>
            </a:pPr>
            <a:r>
              <a:rPr lang="es-ES" sz="1400"/>
              <a:t>La combinación de firewalls y sistemas de detección permite responder rápidamente a incidentes de seguridad y minimizar daños.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755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Fondo del concepto de contraseña con lupa.">
            <a:extLst>
              <a:ext uri="{FF2B5EF4-FFF2-40B4-BE49-F238E27FC236}">
                <a16:creationId xmlns:a16="http://schemas.microsoft.com/office/drawing/2014/main" id="{0259FEC6-112E-4181-8806-D94D797D91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6277" r="32890" b="2"/>
          <a:stretch/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18DC2E-BA24-D5FB-084F-4966F18C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Políticas de seguridad y gestión de contraseñas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4C90F80-108E-AAD8-CBA0-A7EB97DF3DD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866968" y="2221992"/>
            <a:ext cx="6627924" cy="373989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Importancia de Contraseñas Fuertes</a:t>
            </a:r>
          </a:p>
          <a:p>
            <a:pPr marL="0" lvl="1" indent="0">
              <a:buNone/>
            </a:pPr>
            <a:r>
              <a:rPr lang="es-ES" sz="1400"/>
              <a:t>Requerir contraseñas fuertes es esencial para proteger las cuentas de usuario contra accesos no autorizados y ataques cibernéticos.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Actualización Regular de Contraseñas</a:t>
            </a:r>
          </a:p>
          <a:p>
            <a:pPr marL="0" lvl="1" indent="0">
              <a:buNone/>
            </a:pPr>
            <a:r>
              <a:rPr lang="es-ES" sz="1400"/>
              <a:t>Promover la actualización regular de contraseñas ayuda a reducir el riesgo de compromisos de seguridad a largo plazo.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Políticas Claras de Seguridad</a:t>
            </a:r>
          </a:p>
          <a:p>
            <a:pPr marL="0" lvl="1" indent="0">
              <a:buNone/>
            </a:pPr>
            <a:r>
              <a:rPr lang="es-ES" sz="1400"/>
              <a:t>Establecer políticas claras de gestión de contraseñas proporciona una guía para los usuarios, mejorando la seguridad general.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060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Concepto digital que muestra la optimización de la seguridad de la red y la tecnología de Internet  ">
            <a:extLst>
              <a:ext uri="{FF2B5EF4-FFF2-40B4-BE49-F238E27FC236}">
                <a16:creationId xmlns:a16="http://schemas.microsoft.com/office/drawing/2014/main" id="{39104072-2D47-44DB-B5C8-42E030A53F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6657" r="37464" b="1"/>
          <a:stretch/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8EA214B-D20B-0486-3609-5850C56B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Cifrado de datos y protección de la información sensible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30F339-B40B-D82D-F405-F8286ED0F31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866968" y="2221992"/>
            <a:ext cx="6627924" cy="373989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Importancia del Cifrado</a:t>
            </a:r>
          </a:p>
          <a:p>
            <a:pPr marL="0" lvl="1" indent="0">
              <a:buNone/>
            </a:pPr>
            <a:r>
              <a:rPr lang="es-ES" sz="1400"/>
              <a:t>El cifrado de datos es fundamental para proteger información sensible contra accesos no autorizados y robos.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Métodos de Cifrado</a:t>
            </a:r>
          </a:p>
          <a:p>
            <a:pPr marL="0" lvl="1" indent="0">
              <a:buNone/>
            </a:pPr>
            <a:r>
              <a:rPr lang="es-ES" sz="1400"/>
              <a:t>Implementar métodos de cifrado robustos garantiza que los datos interceptados no sean utilizables por los atacantes.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Prevención de Accesos No Autorizados</a:t>
            </a:r>
          </a:p>
          <a:p>
            <a:pPr marL="0" lvl="1" indent="0">
              <a:buNone/>
            </a:pPr>
            <a:r>
              <a:rPr lang="es-ES" sz="1400"/>
              <a:t>El cifrado protege la información sensible asegurando que solo los usuarios autorizados puedan acceder a ella.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176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24CF93-0CE8-D1C3-4E75-3B75C0D81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1145308"/>
            <a:ext cx="7600263" cy="4860947"/>
          </a:xfrm>
        </p:spPr>
        <p:txBody>
          <a:bodyPr anchor="b">
            <a:normAutofit/>
          </a:bodyPr>
          <a:lstStyle/>
          <a:p>
            <a:r>
              <a:rPr lang="es-ES" sz="7600"/>
              <a:t>Capacitación y concienciación en seguridad informática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CEFA70-4D11-644F-D4FB-AFFE8747E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75542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7249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Un equipo de expertos en redes sociales trabaja en conjunto en una oficina moderna">
            <a:extLst>
              <a:ext uri="{FF2B5EF4-FFF2-40B4-BE49-F238E27FC236}">
                <a16:creationId xmlns:a16="http://schemas.microsoft.com/office/drawing/2014/main" id="{5E9F78A3-892E-410C-A1F7-970EC2C668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8047" r="30966" b="-2"/>
          <a:stretch/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C356742-7C01-9F95-5EB7-D96700E99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Programas de formación para el personal y los estudiantes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21D9EC-A700-5984-1058-5FEF6F5CBF4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866968" y="2221992"/>
            <a:ext cx="6627924" cy="373989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Reconocimiento de Amenazas</a:t>
            </a:r>
          </a:p>
          <a:p>
            <a:pPr marL="0" lvl="1" indent="0">
              <a:buNone/>
            </a:pPr>
            <a:r>
              <a:rPr lang="es-ES" sz="1400"/>
              <a:t>La formación ayuda a los usuarios a identificar y reconocer amenazas cibernéticas que podrían poner en peligro la seguridad.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Actuación Adecuada</a:t>
            </a:r>
          </a:p>
          <a:p>
            <a:pPr marL="0" lvl="1" indent="0">
              <a:buNone/>
            </a:pPr>
            <a:r>
              <a:rPr lang="es-ES" sz="1400"/>
              <a:t>Los programas de formación enseñan a los usuarios cómo responder de manera efectiva ante incidentes de seguridad.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Poder de la Educación</a:t>
            </a:r>
          </a:p>
          <a:p>
            <a:pPr marL="0" lvl="1" indent="0">
              <a:buNone/>
            </a:pPr>
            <a:r>
              <a:rPr lang="es-ES" sz="1400"/>
              <a:t>La educación en ciberseguridad empodera a los usuarios para prevenir incidentes y proteger información valiosa.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4286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Ciberseguridad en Internet con cerradura">
            <a:extLst>
              <a:ext uri="{FF2B5EF4-FFF2-40B4-BE49-F238E27FC236}">
                <a16:creationId xmlns:a16="http://schemas.microsoft.com/office/drawing/2014/main" id="{8C0BA448-948A-4567-A77A-8A14ED53EE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8069" r="27348"/>
          <a:stretch/>
        </p:blipFill>
        <p:spPr>
          <a:xfrm>
            <a:off x="8115300" y="10"/>
            <a:ext cx="40767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898359-3FD9-CE4B-3668-15566DE84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1"/>
            <a:ext cx="676656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Buenas prácticas y conductas seguras en el uso de tecnologías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917986-DCFA-A3DC-99D4-703420EFBCC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04088" y="2221994"/>
            <a:ext cx="6766560" cy="373989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Protección de Contraseñas</a:t>
            </a:r>
          </a:p>
          <a:p>
            <a:pPr marL="0" lvl="1" indent="0">
              <a:buNone/>
            </a:pPr>
            <a:r>
              <a:rPr lang="es-ES" sz="1400"/>
              <a:t>No compartir contraseñas es esencial para proteger la información personal y empresarial. Utilizar contraseñas fuertes y únicas aumenta la seguridad.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Correo Electrónico Seguro</a:t>
            </a:r>
          </a:p>
          <a:p>
            <a:pPr marL="0" lvl="1" indent="0">
              <a:buNone/>
            </a:pPr>
            <a:r>
              <a:rPr lang="es-ES" sz="1400"/>
              <a:t>Evitar abrir correos sospechosos puede prevenir ataques de phishing y malware. Es importante verificar siempre la fuente del mensaje.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Minimización de Riesgos</a:t>
            </a:r>
          </a:p>
          <a:p>
            <a:pPr marL="0" lvl="1" indent="0">
              <a:buNone/>
            </a:pPr>
            <a:r>
              <a:rPr lang="es-ES" sz="1400"/>
              <a:t>Adoptar buenas prácticas tecnológicas ayuda a minimizar riesgos y proteger nuestra información personal y profesional de amenazas cibernéticas.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8368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4768"/>
            <a:ext cx="6583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690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F20000-FD86-48F6-9363-FEC90C932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2AE332-6ACA-45BE-875F-91A291D4A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E6C2DCC-6958-AD40-B33D-7C5E1F2E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29" y="914760"/>
            <a:ext cx="2806615" cy="3543764"/>
          </a:xfrm>
        </p:spPr>
        <p:txBody>
          <a:bodyPr>
            <a:normAutofit/>
          </a:bodyPr>
          <a:lstStyle/>
          <a:p>
            <a:r>
              <a:rPr lang="es-ES" sz="3600"/>
              <a:t>Simulacros y ejercicios de respuesta a incidentes</a:t>
            </a:r>
          </a:p>
        </p:txBody>
      </p:sp>
      <p:graphicFrame>
        <p:nvGraphicFramePr>
          <p:cNvPr id="4" name="Marcador de contenido 4">
            <a:extLst>
              <a:ext uri="{FF2B5EF4-FFF2-40B4-BE49-F238E27FC236}">
                <a16:creationId xmlns:a16="http://schemas.microsoft.com/office/drawing/2014/main" id="{B92D9440-8503-4E90-B257-D0192CCFAB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1153655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3902149" y="978558"/>
          <a:ext cx="7591859" cy="5091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15703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C410FE-D584-3109-5538-5EAFBBA76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1145308"/>
            <a:ext cx="7600263" cy="4860947"/>
          </a:xfrm>
        </p:spPr>
        <p:txBody>
          <a:bodyPr anchor="b">
            <a:normAutofit/>
          </a:bodyPr>
          <a:lstStyle/>
          <a:p>
            <a:r>
              <a:rPr lang="es-ES" sz="7600"/>
              <a:t>Monitoreo y mantenimiento continuo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CEFA70-4D11-644F-D4FB-AFFE8747E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75542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607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Bloqueo en computadora portátil">
            <a:extLst>
              <a:ext uri="{FF2B5EF4-FFF2-40B4-BE49-F238E27FC236}">
                <a16:creationId xmlns:a16="http://schemas.microsoft.com/office/drawing/2014/main" id="{D858A95B-80E4-4D18-B185-5903057C8A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9355" r="30965" b="-1"/>
          <a:stretch/>
        </p:blipFill>
        <p:spPr>
          <a:xfrm>
            <a:off x="8115300" y="10"/>
            <a:ext cx="40767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04126FF-97CE-1E51-2289-848A1BB9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1"/>
            <a:ext cx="676656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Agenda de la Presentación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D34FD0-C157-6540-4CD3-0AB2F994A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221994"/>
            <a:ext cx="6766560" cy="373989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Introducción a la seguridad informática</a:t>
            </a:r>
          </a:p>
          <a:p>
            <a:r>
              <a:rPr lang="en-US"/>
              <a:t>Análisis de riesgos y evaluación de la seguridad actual</a:t>
            </a:r>
          </a:p>
          <a:p>
            <a:r>
              <a:rPr lang="en-US"/>
              <a:t>Estrategias y medidas de seguridad propuestas</a:t>
            </a:r>
          </a:p>
          <a:p>
            <a:r>
              <a:rPr lang="en-US"/>
              <a:t>Capacitación y concienciación en seguridad informática</a:t>
            </a:r>
          </a:p>
          <a:p>
            <a:r>
              <a:rPr lang="en-US"/>
              <a:t>Monitoreo y mantenimiento continuo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8368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4768"/>
            <a:ext cx="6583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847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Cámara de seguridad">
            <a:extLst>
              <a:ext uri="{FF2B5EF4-FFF2-40B4-BE49-F238E27FC236}">
                <a16:creationId xmlns:a16="http://schemas.microsoft.com/office/drawing/2014/main" id="{1714149B-34CD-4575-965B-387FCECFBB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3228" r="25079" b="1"/>
          <a:stretch/>
        </p:blipFill>
        <p:spPr>
          <a:xfrm>
            <a:off x="6147816" y="10"/>
            <a:ext cx="6044184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A87AF8-2815-7D97-1A12-63D3B940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09637"/>
            <a:ext cx="480060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Sistemas de monitoreo en tiempo real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D4B761-B0EC-90BC-1C3D-4E7B682ADEAB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04089" y="2221992"/>
            <a:ext cx="4800600" cy="373989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Detección Instantánea</a:t>
            </a:r>
          </a:p>
          <a:p>
            <a:pPr marL="0" lvl="1" indent="0">
              <a:buNone/>
            </a:pPr>
            <a:r>
              <a:rPr lang="es-ES" sz="1400"/>
              <a:t>Los sistemas de monitoreo en tiempo real permiten detectar actividades sospechosas al instante, mejorando la seguridad general.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Prevención de Incidentes</a:t>
            </a:r>
          </a:p>
          <a:p>
            <a:pPr marL="0" lvl="1" indent="0">
              <a:buNone/>
            </a:pPr>
            <a:r>
              <a:rPr lang="es-ES" sz="1400"/>
              <a:t>Estos sistemas son esenciales para prevenir incidentes, alertando al personal de seguridad sobre posibles amenazas antes de que ocurran.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6451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46451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5280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conceptual que representa la interfaz de medios de mosaico y el software digital. Una pared de pantallas se curva lejos de la vista, brillando con una variedad de gráficos aleatorios, animaciones e imágenes de íconos simples.">
            <a:extLst>
              <a:ext uri="{FF2B5EF4-FFF2-40B4-BE49-F238E27FC236}">
                <a16:creationId xmlns:a16="http://schemas.microsoft.com/office/drawing/2014/main" id="{1B24065A-780B-4AF6-8D10-0A01E0FD65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8201" r="25920" b="1"/>
          <a:stretch/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CCDDA0-16D5-55D0-A6D9-48AB4DD2B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Actualización y parches de seguridad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749358-CA5A-D127-61B6-E21D79A508B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866968" y="2221992"/>
            <a:ext cx="6627924" cy="373989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Importancia de las Actualizaciones</a:t>
            </a:r>
          </a:p>
          <a:p>
            <a:pPr marL="0" lvl="1" indent="0">
              <a:buNone/>
            </a:pPr>
            <a:r>
              <a:rPr lang="es-ES" sz="1400"/>
              <a:t>Mantener el software actualizado es esencial para protegerse contra vulnerabilidades emergentes y amenazas a la seguridad.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Proceso de Parches de Seguridad</a:t>
            </a:r>
          </a:p>
          <a:p>
            <a:pPr marL="0" lvl="1" indent="0">
              <a:buNone/>
            </a:pPr>
            <a:r>
              <a:rPr lang="es-ES" sz="1400"/>
              <a:t>Implementar un proceso regular de parches de seguridad ayuda a cerrar brechas y mitigar riesgos en la infraestructura.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Mitigación de Riesgos</a:t>
            </a:r>
          </a:p>
          <a:p>
            <a:pPr marL="0" lvl="1" indent="0">
              <a:buNone/>
            </a:pPr>
            <a:r>
              <a:rPr lang="es-ES" sz="1400"/>
              <a:t>La actualización regular y los parches de seguridad son clave para mitigar riesgos y proteger los sistemas críticos.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3490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Concepto de seguridad cibernética de red informática">
            <a:extLst>
              <a:ext uri="{FF2B5EF4-FFF2-40B4-BE49-F238E27FC236}">
                <a16:creationId xmlns:a16="http://schemas.microsoft.com/office/drawing/2014/main" id="{B7EAE2AD-1CF5-44D8-866E-5DB14C1FA1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8674" r="29269" b="-2"/>
          <a:stretch/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D692E4-C3FB-BF2E-B99E-BD5A0A32C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Auditorías regulares y pruebas de penetración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72A1C6D-9589-4E8F-6153-A7D9A25A48F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866968" y="2221992"/>
            <a:ext cx="6627924" cy="373989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Evaluación de Seguridad</a:t>
            </a:r>
          </a:p>
          <a:p>
            <a:pPr marL="0" lvl="1" indent="0">
              <a:buNone/>
            </a:pPr>
            <a:r>
              <a:rPr lang="es-ES" sz="1400"/>
              <a:t>Las auditorías regulares ayudan a evaluar la seguridad de la infraestructura, identificando vulnerabilidades en el sistema.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Identificación de Debilidades</a:t>
            </a:r>
          </a:p>
          <a:p>
            <a:pPr marL="0" lvl="1" indent="0">
              <a:buNone/>
            </a:pPr>
            <a:r>
              <a:rPr lang="es-ES" sz="1400"/>
              <a:t>Las pruebas de penetración permiten descubrir debilidades en la red y sistemas, mejorando la seguridad general.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Cumplimiento de Políticas</a:t>
            </a:r>
          </a:p>
          <a:p>
            <a:pPr marL="0" lvl="1" indent="0">
              <a:buNone/>
            </a:pPr>
            <a:r>
              <a:rPr lang="es-ES" sz="1400"/>
              <a:t>Ambas prácticas aseguran que se cumplan las políticas de seguridad establecidas dentro de la organización.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097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C91272-1D7F-19B1-9C42-4642FD418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6" y="1280538"/>
            <a:ext cx="7995130" cy="1408176"/>
          </a:xfrm>
        </p:spPr>
        <p:txBody>
          <a:bodyPr anchor="b">
            <a:normAutofit/>
          </a:bodyPr>
          <a:lstStyle/>
          <a:p>
            <a:r>
              <a:rPr lang="es-ES" sz="6000"/>
              <a:t>Conclusión</a:t>
            </a:r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19FC04BF-ED4D-BCF7-3E67-4E227A9527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426565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704087" y="3659393"/>
          <a:ext cx="10785783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8CF56C-58F2-6FFF-1369-D8C85682A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3077378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4228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37A2B4-BB40-6B4E-03FC-2B1B31B5D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1145308"/>
            <a:ext cx="7600263" cy="4860947"/>
          </a:xfrm>
        </p:spPr>
        <p:txBody>
          <a:bodyPr anchor="b">
            <a:normAutofit/>
          </a:bodyPr>
          <a:lstStyle/>
          <a:p>
            <a:r>
              <a:rPr lang="es-ES" sz="7600"/>
              <a:t>Introducción a la seguridad informática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CEFA70-4D11-644F-D4FB-AFFE8747E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75542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007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Concepto digital que muestra la red abstracta y el concepto de optimización de la seguridad y la tecnología de Internet  ">
            <a:extLst>
              <a:ext uri="{FF2B5EF4-FFF2-40B4-BE49-F238E27FC236}">
                <a16:creationId xmlns:a16="http://schemas.microsoft.com/office/drawing/2014/main" id="{942A3A46-6DAD-46DC-BA96-B8236AB7F3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8335" r="31903"/>
          <a:stretch/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22B5E3-F27D-4B33-2F4C-35378A30A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Importancia de la seguridad en el contexto educativo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554E6C-32A3-7DBC-8FF4-DCB6271B47F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866968" y="2221992"/>
            <a:ext cx="6627924" cy="373989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s-ES" sz="1400" b="1" dirty="0"/>
              <a:t>Protección de datos sensibles</a:t>
            </a:r>
          </a:p>
          <a:p>
            <a:pPr marL="0" lvl="1" indent="0">
              <a:buNone/>
            </a:pPr>
            <a:r>
              <a:rPr lang="es-ES" sz="1400" dirty="0"/>
              <a:t>4 </a:t>
            </a:r>
            <a:r>
              <a:rPr lang="es-ES" sz="1400" dirty="0" err="1"/>
              <a:t>Geeks</a:t>
            </a:r>
            <a:r>
              <a:rPr lang="es-ES" sz="1400" dirty="0"/>
              <a:t> </a:t>
            </a:r>
            <a:r>
              <a:rPr lang="es-ES" sz="1400" dirty="0" err="1"/>
              <a:t>Academy</a:t>
            </a:r>
            <a:r>
              <a:rPr lang="es-ES" sz="1400" dirty="0"/>
              <a:t> gestiona información crítica que requiere una protección robusta para salvaguardar datos de estudiantes y personal.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 dirty="0"/>
              <a:t>Reputación de la institución</a:t>
            </a:r>
          </a:p>
          <a:p>
            <a:pPr marL="0" lvl="1" indent="0">
              <a:buNone/>
            </a:pPr>
            <a:r>
              <a:rPr lang="es-ES" sz="1400" dirty="0"/>
              <a:t>La seguridad informática adecuada no solo protege la información, sino que también resguarda la reputación de la institución educativa.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 dirty="0"/>
              <a:t>Confianza de los usuarios</a:t>
            </a:r>
          </a:p>
          <a:p>
            <a:pPr marL="0" lvl="1" indent="0">
              <a:buNone/>
            </a:pPr>
            <a:r>
              <a:rPr lang="es-ES" sz="1400" dirty="0"/>
              <a:t>Mantener la seguridad de los datos es crucial para construir y mantener la confianza de los usuarios en el entorno educativo.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948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F20000-FD86-48F6-9363-FEC90C932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2AE332-6ACA-45BE-875F-91A291D4A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C449B4EB-D8C8-FF7F-AD54-13F1B1C3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29" y="914760"/>
            <a:ext cx="2806615" cy="3543764"/>
          </a:xfrm>
        </p:spPr>
        <p:txBody>
          <a:bodyPr>
            <a:normAutofit/>
          </a:bodyPr>
          <a:lstStyle/>
          <a:p>
            <a:r>
              <a:rPr lang="es-ES" sz="2300"/>
              <a:t>Principales amenazas y vulnerabilidades en academias digitales</a:t>
            </a:r>
          </a:p>
        </p:txBody>
      </p:sp>
      <p:graphicFrame>
        <p:nvGraphicFramePr>
          <p:cNvPr id="4" name="Marcador de contenido 4">
            <a:extLst>
              <a:ext uri="{FF2B5EF4-FFF2-40B4-BE49-F238E27FC236}">
                <a16:creationId xmlns:a16="http://schemas.microsoft.com/office/drawing/2014/main" id="{F5D69282-A885-42E7-B2B8-051EC0843D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849638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3902149" y="978558"/>
          <a:ext cx="7591859" cy="5091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165538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Portátil, lápices, gafas y mascarilla en el escritorio">
            <a:extLst>
              <a:ext uri="{FF2B5EF4-FFF2-40B4-BE49-F238E27FC236}">
                <a16:creationId xmlns:a16="http://schemas.microsoft.com/office/drawing/2014/main" id="{AD1A2F30-E4E3-4A77-8F65-CE63861111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8433" r="3044" b="-3"/>
          <a:stretch/>
        </p:blipFill>
        <p:spPr>
          <a:xfrm>
            <a:off x="804672" y="3044952"/>
            <a:ext cx="3941064" cy="2971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1D2AD0-391C-CDFD-55D1-4B76EFA5E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14400"/>
            <a:ext cx="4041648" cy="19287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Objetivos y beneficios del proyecto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7940AB-7101-C8CD-CDA1-53C5B6D9502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330952" y="968377"/>
            <a:ext cx="6144768" cy="500643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Entorno Seguro para el Aprendizaje</a:t>
            </a:r>
          </a:p>
          <a:p>
            <a:pPr marL="0" lvl="1" indent="0">
              <a:buNone/>
            </a:pPr>
            <a:r>
              <a:rPr lang="es-ES" sz="1400"/>
              <a:t>El objetivo principal es crear un entorno seguro para el aprendizaje en línea, donde los usuarios se sientan protegidos.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Protección de la Información</a:t>
            </a:r>
          </a:p>
          <a:p>
            <a:pPr marL="0" lvl="1" indent="0">
              <a:buNone/>
            </a:pPr>
            <a:r>
              <a:rPr lang="es-ES" sz="1400"/>
              <a:t>Es fundamental proteger la información personal de los usuarios, garantizando su privacidad y seguridad.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Minimización de Riesgos</a:t>
            </a:r>
          </a:p>
          <a:p>
            <a:pPr marL="0" lvl="1" indent="0">
              <a:buNone/>
            </a:pPr>
            <a:r>
              <a:rPr lang="es-ES" sz="1400"/>
              <a:t>El proyecto busca minimizar el riesgo de incidentes de seguridad que puedan afectar a los usuarios y sus datos.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Confianza en Plataformas Digitales</a:t>
            </a:r>
          </a:p>
          <a:p>
            <a:pPr marL="0" lvl="1" indent="0">
              <a:buNone/>
            </a:pPr>
            <a:r>
              <a:rPr lang="es-ES" sz="1400"/>
              <a:t>Aumentar la confianza de los usuarios en el uso de plataformas digitales es uno de los beneficios clave del proyecto.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326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B246BF-8CBE-995A-89F3-97844E007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1145308"/>
            <a:ext cx="7600263" cy="4860947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6500"/>
              <a:t>Análisis de riesgos y evaluación de la seguridad actual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CEFA70-4D11-644F-D4FB-AFFE8747E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75542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546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Concepto de computación en la nube aislado sobre fondo blanco">
            <a:extLst>
              <a:ext uri="{FF2B5EF4-FFF2-40B4-BE49-F238E27FC236}">
                <a16:creationId xmlns:a16="http://schemas.microsoft.com/office/drawing/2014/main" id="{8B038C88-763F-4C08-9F59-2E34A998D0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6024" r="28096" b="1"/>
          <a:stretch/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DF66AE7-9D8F-DE7E-071F-CD7E90FA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Identificación de activos críticos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870C78-3411-1244-BF43-675F7CD43F5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866968" y="2221992"/>
            <a:ext cx="6627924" cy="373989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Bases de datos de estudiantes</a:t>
            </a:r>
          </a:p>
          <a:p>
            <a:pPr marL="0" lvl="1" indent="0">
              <a:buNone/>
            </a:pPr>
            <a:r>
              <a:rPr lang="es-ES" sz="1400"/>
              <a:t>Las bases de datos de estudiantes son esenciales para la gestión de la información académica y el seguimiento del rendimiento.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Plataformas de aprendizaje</a:t>
            </a:r>
          </a:p>
          <a:p>
            <a:pPr marL="0" lvl="1" indent="0">
              <a:buNone/>
            </a:pPr>
            <a:r>
              <a:rPr lang="es-ES" sz="1400"/>
              <a:t>Las plataformas de aprendizaje son fundamentales para la educación moderna, facilitando el acceso a recursos y contenidos educativos.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Sistemas administrativos</a:t>
            </a:r>
          </a:p>
          <a:p>
            <a:pPr marL="0" lvl="1" indent="0">
              <a:buNone/>
            </a:pPr>
            <a:r>
              <a:rPr lang="es-ES" sz="1400"/>
              <a:t>Los sistemas administrativos ayudan en la gestión eficiente de recursos y procesos en instituciones educativas.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8379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Seguridad de la red Protección de datos cibernéticos Seguridad de cifrado">
            <a:extLst>
              <a:ext uri="{FF2B5EF4-FFF2-40B4-BE49-F238E27FC236}">
                <a16:creationId xmlns:a16="http://schemas.microsoft.com/office/drawing/2014/main" id="{8CFC36B0-1154-41E5-A760-2DBE2EE639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413" r="31708" b="1"/>
          <a:stretch/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4B40808-DCC9-16A4-8029-3D52FE79C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Evaluación de riesgos y amenazas potenciales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548F96-0640-E113-C61E-92A8F7CCBB4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866968" y="2221992"/>
            <a:ext cx="6627924" cy="373989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Análisis de Amenazas</a:t>
            </a:r>
          </a:p>
          <a:p>
            <a:pPr marL="0" lvl="1" indent="0">
              <a:buNone/>
            </a:pPr>
            <a:r>
              <a:rPr lang="es-ES" sz="1400"/>
              <a:t>Es fundamental identificar y analizar las amenazas, tanto internas como externas, que pueden afectar la seguridad de una organización.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Errores Humanos</a:t>
            </a:r>
          </a:p>
          <a:p>
            <a:pPr marL="0" lvl="1" indent="0">
              <a:buNone/>
            </a:pPr>
            <a:r>
              <a:rPr lang="es-ES" sz="1400"/>
              <a:t>Los errores humanos son una de las principales causas de riesgos. Es crucial implementar medidas para minimizarlos.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ES" sz="1400" b="1"/>
              <a:t>Fallos en la Infraestructura</a:t>
            </a:r>
          </a:p>
          <a:p>
            <a:pPr marL="0" lvl="1" indent="0">
              <a:buNone/>
            </a:pPr>
            <a:r>
              <a:rPr lang="es-ES" sz="1400"/>
              <a:t>Los fallos en la infraestructura pueden comprometer la seguridad. Es importante evaluar el estado de los sistemas y equipos.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1198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2269</Words>
  <Application>Microsoft Office PowerPoint</Application>
  <PresentationFormat>Panorámica</PresentationFormat>
  <Paragraphs>173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Aptos</vt:lpstr>
      <vt:lpstr>Arial</vt:lpstr>
      <vt:lpstr>Calisto MT</vt:lpstr>
      <vt:lpstr>Univers Condensed</vt:lpstr>
      <vt:lpstr>ChronicleVTI</vt:lpstr>
      <vt:lpstr>Proyecto de Seguridad Informática para 4 GEEKS academy</vt:lpstr>
      <vt:lpstr>Agenda de la Presentación</vt:lpstr>
      <vt:lpstr>Introducción a la seguridad informática</vt:lpstr>
      <vt:lpstr>Importancia de la seguridad en el contexto educativo</vt:lpstr>
      <vt:lpstr>Principales amenazas y vulnerabilidades en academias digitales</vt:lpstr>
      <vt:lpstr>Objetivos y beneficios del proyecto</vt:lpstr>
      <vt:lpstr>Análisis de riesgos y evaluación de la seguridad actual</vt:lpstr>
      <vt:lpstr>Identificación de activos críticos</vt:lpstr>
      <vt:lpstr>Evaluación de riesgos y amenazas potenciales</vt:lpstr>
      <vt:lpstr>Diagnóstico de la infraestructura actual de seguridad</vt:lpstr>
      <vt:lpstr>Estrategias y medidas de seguridad propuestas</vt:lpstr>
      <vt:lpstr>Implementación de firewalls y sistemas de detección de intrusos</vt:lpstr>
      <vt:lpstr>Políticas de seguridad y gestión de contraseñas</vt:lpstr>
      <vt:lpstr>Cifrado de datos y protección de la información sensible</vt:lpstr>
      <vt:lpstr>Capacitación y concienciación en seguridad informática</vt:lpstr>
      <vt:lpstr>Programas de formación para el personal y los estudiantes</vt:lpstr>
      <vt:lpstr>Buenas prácticas y conductas seguras en el uso de tecnologías</vt:lpstr>
      <vt:lpstr>Simulacros y ejercicios de respuesta a incidentes</vt:lpstr>
      <vt:lpstr>Monitoreo y mantenimiento continuo</vt:lpstr>
      <vt:lpstr>Sistemas de monitoreo en tiempo real</vt:lpstr>
      <vt:lpstr>Actualización y parches de seguridad</vt:lpstr>
      <vt:lpstr>Auditorías regulares y pruebas de penetración</vt:lpstr>
      <vt:lpstr>Conclusión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Jesus Castaño Martinez</dc:creator>
  <cp:lastModifiedBy>Jesus Castaño Martinez</cp:lastModifiedBy>
  <cp:revision>1</cp:revision>
  <dcterms:created xsi:type="dcterms:W3CDTF">2025-02-24T19:34:37Z</dcterms:created>
  <dcterms:modified xsi:type="dcterms:W3CDTF">2025-02-24T19:41:03Z</dcterms:modified>
</cp:coreProperties>
</file>